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Arial Bold" panose="020B0704020202020204" pitchFamily="34" charset="0"/>
      <p:regular r:id="rId33"/>
      <p:bold r:id="rId34"/>
    </p:embeddedFont>
    <p:embeddedFont>
      <p:font typeface="Arial Bold Italics" panose="020B0604020202020204" charset="0"/>
      <p:regular r:id="rId35"/>
    </p:embeddedFont>
    <p:embeddedFont>
      <p:font typeface="Arial Italics" panose="020B0604020202020204" charset="0"/>
      <p:regular r:id="rId36"/>
    </p:embeddedFont>
    <p:embeddedFont>
      <p:font typeface="Arimo" panose="020B0604020202020204" charset="0"/>
      <p:regular r:id="rId37"/>
    </p:embeddedFont>
    <p:embeddedFont>
      <p:font typeface="Calibri (MS)" panose="020B0604020202020204" charset="0"/>
      <p:regular r:id="rId38"/>
    </p:embeddedFont>
    <p:embeddedFont>
      <p:font typeface="Calibri (MS) Bold" panose="020B0604020202020204" charset="0"/>
      <p:regular r:id="rId39"/>
    </p:embeddedFont>
    <p:embeddedFont>
      <p:font typeface="Calibri (MS) Bold Italics" panose="020B0604020202020204" charset="0"/>
      <p:regular r:id="rId40"/>
    </p:embeddedFont>
    <p:embeddedFont>
      <p:font typeface="Work Sans" pitchFamily="2" charset="0"/>
      <p:regular r:id="rId41"/>
      <p:bold r:id="rId42"/>
      <p:italic r:id="rId43"/>
      <p:boldItalic r:id="rId44"/>
    </p:embeddedFont>
    <p:embeddedFont>
      <p:font typeface="Work Sans Bold"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0" d="100"/>
          <a:sy n="60" d="100"/>
        </p:scale>
        <p:origin x="474"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14.07.2026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11.png"/><Relationship Id="rId21" Type="http://schemas.openxmlformats.org/officeDocument/2006/relationships/image" Target="../media/image57.png"/><Relationship Id="rId7" Type="http://schemas.openxmlformats.org/officeDocument/2006/relationships/image" Target="../media/image15.jpeg"/><Relationship Id="rId12" Type="http://schemas.openxmlformats.org/officeDocument/2006/relationships/image" Target="../media/image48.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1.png"/><Relationship Id="rId16" Type="http://schemas.openxmlformats.org/officeDocument/2006/relationships/image" Target="../media/image52.svg"/><Relationship Id="rId20" Type="http://schemas.openxmlformats.org/officeDocument/2006/relationships/image" Target="../media/image56.sv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47.jpeg"/><Relationship Id="rId24" Type="http://schemas.openxmlformats.org/officeDocument/2006/relationships/image" Target="../media/image60.png"/><Relationship Id="rId5" Type="http://schemas.openxmlformats.org/officeDocument/2006/relationships/image" Target="../media/image13.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17.svg"/><Relationship Id="rId19" Type="http://schemas.openxmlformats.org/officeDocument/2006/relationships/image" Target="../media/image55.sv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50.svg"/><Relationship Id="rId22" Type="http://schemas.openxmlformats.org/officeDocument/2006/relationships/image" Target="../media/image58.png"/><Relationship Id="rId27" Type="http://schemas.openxmlformats.org/officeDocument/2006/relationships/image" Target="../media/image63.png"/></Relationships>
</file>

<file path=ppt/slides/_rels/slide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64.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64.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6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64.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hyperlink" Target="https://www.cedars.hku.hk/ge/ugre1001.html" TargetMode="External"/><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6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66.png"/><Relationship Id="rId5" Type="http://schemas.openxmlformats.org/officeDocument/2006/relationships/image" Target="../media/image13.png"/><Relationship Id="rId15" Type="http://schemas.openxmlformats.org/officeDocument/2006/relationships/hyperlink" Target="https://firstyear.hku.hk/study/ugre1001-introduction-to-the-constitution-the-basic-law-and-the-national-security-law/" TargetMode="External"/><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hyperlink" Target="https://intraweb.hku.hk/reserved_1/sis_student/sis/reference-materials/Students_Guide_to_UGRE1001.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68.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png"/><Relationship Id="rId7" Type="http://schemas.openxmlformats.org/officeDocument/2006/relationships/image" Target="../media/image14.svg"/><Relationship Id="rId12" Type="http://schemas.openxmlformats.org/officeDocument/2006/relationships/image" Target="../media/image6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7.svg"/><Relationship Id="rId5" Type="http://schemas.openxmlformats.org/officeDocument/2006/relationships/image" Target="../media/image12.sv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8.jpeg"/></Relationships>
</file>

<file path=ppt/slides/_rels/slide1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70.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73.png"/><Relationship Id="rId18" Type="http://schemas.openxmlformats.org/officeDocument/2006/relationships/image" Target="../media/image78.png"/><Relationship Id="rId3" Type="http://schemas.openxmlformats.org/officeDocument/2006/relationships/image" Target="../media/image11.png"/><Relationship Id="rId21" Type="http://schemas.openxmlformats.org/officeDocument/2006/relationships/image" Target="../media/image81.png"/><Relationship Id="rId7" Type="http://schemas.openxmlformats.org/officeDocument/2006/relationships/image" Target="../media/image15.jpeg"/><Relationship Id="rId12" Type="http://schemas.openxmlformats.org/officeDocument/2006/relationships/image" Target="../media/image72.svg"/><Relationship Id="rId17" Type="http://schemas.openxmlformats.org/officeDocument/2006/relationships/image" Target="../media/image77.png"/><Relationship Id="rId2" Type="http://schemas.openxmlformats.org/officeDocument/2006/relationships/image" Target="../media/image1.png"/><Relationship Id="rId16" Type="http://schemas.openxmlformats.org/officeDocument/2006/relationships/image" Target="../media/image76.svg"/><Relationship Id="rId20" Type="http://schemas.openxmlformats.org/officeDocument/2006/relationships/image" Target="../media/image80.sv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71.png"/><Relationship Id="rId24" Type="http://schemas.openxmlformats.org/officeDocument/2006/relationships/image" Target="../media/image84.svg"/><Relationship Id="rId5" Type="http://schemas.openxmlformats.org/officeDocument/2006/relationships/image" Target="../media/image13.png"/><Relationship Id="rId15" Type="http://schemas.openxmlformats.org/officeDocument/2006/relationships/image" Target="../media/image75.png"/><Relationship Id="rId23" Type="http://schemas.openxmlformats.org/officeDocument/2006/relationships/image" Target="../media/image83.png"/><Relationship Id="rId10" Type="http://schemas.openxmlformats.org/officeDocument/2006/relationships/image" Target="../media/image17.svg"/><Relationship Id="rId19" Type="http://schemas.openxmlformats.org/officeDocument/2006/relationships/image" Target="../media/image79.pn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74.svg"/><Relationship Id="rId22" Type="http://schemas.openxmlformats.org/officeDocument/2006/relationships/image" Target="../media/image82.svg"/></Relationships>
</file>

<file path=ppt/slides/_rels/slide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8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85.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8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87.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9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89.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9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91.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9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93.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9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95.jpe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9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97.jpe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01.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10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99.jpe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102.jpeg"/></Relationships>
</file>

<file path=ppt/slides/_rels/slide27.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05.jpeg"/><Relationship Id="rId18" Type="http://schemas.openxmlformats.org/officeDocument/2006/relationships/image" Target="../media/image110.pn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104.png"/><Relationship Id="rId17" Type="http://schemas.openxmlformats.org/officeDocument/2006/relationships/image" Target="../media/image109.jpeg"/><Relationship Id="rId2" Type="http://schemas.openxmlformats.org/officeDocument/2006/relationships/image" Target="../media/image1.png"/><Relationship Id="rId16" Type="http://schemas.openxmlformats.org/officeDocument/2006/relationships/image" Target="../media/image108.jpeg"/><Relationship Id="rId20" Type="http://schemas.openxmlformats.org/officeDocument/2006/relationships/image" Target="../media/image112.jpe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03.jpeg"/><Relationship Id="rId5" Type="http://schemas.openxmlformats.org/officeDocument/2006/relationships/image" Target="../media/image13.png"/><Relationship Id="rId15" Type="http://schemas.openxmlformats.org/officeDocument/2006/relationships/image" Target="../media/image107.jpeg"/><Relationship Id="rId10" Type="http://schemas.openxmlformats.org/officeDocument/2006/relationships/image" Target="../media/image17.svg"/><Relationship Id="rId19" Type="http://schemas.openxmlformats.org/officeDocument/2006/relationships/image" Target="../media/image111.jpe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106.jpeg"/></Relationships>
</file>

<file path=ppt/slides/_rels/slide2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11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13.pn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17.png"/><Relationship Id="rId18" Type="http://schemas.openxmlformats.org/officeDocument/2006/relationships/image" Target="../media/image122.sv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116.svg"/><Relationship Id="rId17" Type="http://schemas.openxmlformats.org/officeDocument/2006/relationships/image" Target="../media/image121.png"/><Relationship Id="rId2" Type="http://schemas.openxmlformats.org/officeDocument/2006/relationships/image" Target="../media/image1.png"/><Relationship Id="rId16" Type="http://schemas.openxmlformats.org/officeDocument/2006/relationships/image" Target="../media/image120.jpeg"/><Relationship Id="rId20" Type="http://schemas.openxmlformats.org/officeDocument/2006/relationships/image" Target="../media/image124.jpe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15.png"/><Relationship Id="rId5" Type="http://schemas.openxmlformats.org/officeDocument/2006/relationships/image" Target="../media/image13.png"/><Relationship Id="rId15" Type="http://schemas.openxmlformats.org/officeDocument/2006/relationships/image" Target="../media/image119.jpeg"/><Relationship Id="rId10" Type="http://schemas.openxmlformats.org/officeDocument/2006/relationships/image" Target="../media/image17.svg"/><Relationship Id="rId19" Type="http://schemas.openxmlformats.org/officeDocument/2006/relationships/image" Target="../media/image123.jpe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118.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8.jpe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22.jpe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20.png"/><Relationship Id="rId5" Type="http://schemas.openxmlformats.org/officeDocument/2006/relationships/image" Target="../media/image13.png"/><Relationship Id="rId15" Type="http://schemas.openxmlformats.org/officeDocument/2006/relationships/image" Target="../media/image24.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image" Target="../media/image11.png"/><Relationship Id="rId21" Type="http://schemas.openxmlformats.org/officeDocument/2006/relationships/image" Target="../media/image35.png"/><Relationship Id="rId7" Type="http://schemas.openxmlformats.org/officeDocument/2006/relationships/image" Target="../media/image15.jpe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image" Target="../media/image1.png"/><Relationship Id="rId16" Type="http://schemas.openxmlformats.org/officeDocument/2006/relationships/image" Target="../media/image30.png"/><Relationship Id="rId20"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25.jpeg"/><Relationship Id="rId5" Type="http://schemas.openxmlformats.org/officeDocument/2006/relationships/image" Target="../media/image13.png"/><Relationship Id="rId15" Type="http://schemas.openxmlformats.org/officeDocument/2006/relationships/image" Target="../media/image29.png"/><Relationship Id="rId10" Type="http://schemas.openxmlformats.org/officeDocument/2006/relationships/image" Target="../media/image17.svg"/><Relationship Id="rId19" Type="http://schemas.openxmlformats.org/officeDocument/2006/relationships/image" Target="../media/image33.jpe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38.png"/><Relationship Id="rId18" Type="http://schemas.openxmlformats.org/officeDocument/2006/relationships/image" Target="../media/image43.svg"/><Relationship Id="rId3" Type="http://schemas.openxmlformats.org/officeDocument/2006/relationships/image" Target="../media/image11.png"/><Relationship Id="rId21" Type="http://schemas.openxmlformats.org/officeDocument/2006/relationships/image" Target="../media/image46.svg"/><Relationship Id="rId7" Type="http://schemas.openxmlformats.org/officeDocument/2006/relationships/image" Target="../media/image15.jpeg"/><Relationship Id="rId12" Type="http://schemas.openxmlformats.org/officeDocument/2006/relationships/image" Target="../media/image37.svg"/><Relationship Id="rId17" Type="http://schemas.openxmlformats.org/officeDocument/2006/relationships/image" Target="../media/image42.png"/><Relationship Id="rId2" Type="http://schemas.openxmlformats.org/officeDocument/2006/relationships/image" Target="../media/image1.png"/><Relationship Id="rId16" Type="http://schemas.openxmlformats.org/officeDocument/2006/relationships/image" Target="../media/image41.svg"/><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36.png"/><Relationship Id="rId5" Type="http://schemas.openxmlformats.org/officeDocument/2006/relationships/image" Target="../media/image13.png"/><Relationship Id="rId15" Type="http://schemas.openxmlformats.org/officeDocument/2006/relationships/image" Target="../media/image40.png"/><Relationship Id="rId10" Type="http://schemas.openxmlformats.org/officeDocument/2006/relationships/image" Target="../media/image17.svg"/><Relationship Id="rId19" Type="http://schemas.openxmlformats.org/officeDocument/2006/relationships/image" Target="../media/image44.png"/><Relationship Id="rId4" Type="http://schemas.openxmlformats.org/officeDocument/2006/relationships/image" Target="../media/image12.svg"/><Relationship Id="rId9" Type="http://schemas.openxmlformats.org/officeDocument/2006/relationships/image" Target="../media/image16.png"/><Relationship Id="rId14" Type="http://schemas.openxmlformats.org/officeDocument/2006/relationships/image" Target="../media/image3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flipH="1">
            <a:off x="10572750" y="0"/>
            <a:ext cx="7715250" cy="10287000"/>
          </a:xfrm>
          <a:custGeom>
            <a:avLst/>
            <a:gdLst/>
            <a:ahLst/>
            <a:cxnLst/>
            <a:rect l="l" t="t" r="r" b="b"/>
            <a:pathLst>
              <a:path w="7715250" h="10287000">
                <a:moveTo>
                  <a:pt x="7715250" y="0"/>
                </a:moveTo>
                <a:lnTo>
                  <a:pt x="0" y="0"/>
                </a:lnTo>
                <a:lnTo>
                  <a:pt x="0" y="10287000"/>
                </a:lnTo>
                <a:lnTo>
                  <a:pt x="7715250" y="10287000"/>
                </a:lnTo>
                <a:lnTo>
                  <a:pt x="771525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998391" y="3122562"/>
            <a:ext cx="8237687" cy="3955466"/>
          </a:xfrm>
          <a:prstGeom prst="rect">
            <a:avLst/>
          </a:prstGeom>
        </p:spPr>
        <p:txBody>
          <a:bodyPr lIns="0" tIns="0" rIns="0" bIns="0" rtlCol="0" anchor="t">
            <a:spAutoFit/>
          </a:bodyPr>
          <a:lstStyle/>
          <a:p>
            <a:pPr algn="l">
              <a:lnSpc>
                <a:spcPts val="6360"/>
              </a:lnSpc>
            </a:pPr>
            <a:r>
              <a:rPr lang="en-US" sz="6000" b="1">
                <a:solidFill>
                  <a:srgbClr val="1DB181"/>
                </a:solidFill>
                <a:latin typeface="Work Sans Bold"/>
                <a:ea typeface="Work Sans Bold"/>
                <a:cs typeface="Work Sans Bold"/>
                <a:sym typeface="Work Sans Bold"/>
              </a:rPr>
              <a:t>6224 </a:t>
            </a:r>
          </a:p>
          <a:p>
            <a:pPr algn="l">
              <a:lnSpc>
                <a:spcPts val="6360"/>
              </a:lnSpc>
            </a:pPr>
            <a:r>
              <a:rPr lang="en-US" sz="6000" b="1">
                <a:solidFill>
                  <a:srgbClr val="1DB181"/>
                </a:solidFill>
                <a:latin typeface="Work Sans Bold"/>
                <a:ea typeface="Work Sans Bold"/>
                <a:cs typeface="Work Sans Bold"/>
                <a:sym typeface="Work Sans Bold"/>
              </a:rPr>
              <a:t>Bachelor of Arts and Sciences in Applied Artificial Intelligence</a:t>
            </a:r>
          </a:p>
          <a:p>
            <a:pPr algn="l">
              <a:lnSpc>
                <a:spcPts val="6360"/>
              </a:lnSpc>
            </a:pPr>
            <a:endParaRPr lang="en-US" sz="6000" b="1">
              <a:solidFill>
                <a:srgbClr val="1DB181"/>
              </a:solidFill>
              <a:latin typeface="Work Sans Bold"/>
              <a:ea typeface="Work Sans Bold"/>
              <a:cs typeface="Work Sans Bold"/>
              <a:sym typeface="Work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2111540"/>
            <a:ext cx="13754100" cy="1041987"/>
          </a:xfrm>
          <a:prstGeom prst="rect">
            <a:avLst/>
          </a:prstGeom>
        </p:spPr>
        <p:txBody>
          <a:bodyPr lIns="0" tIns="0" rIns="0" bIns="0" rtlCol="0" anchor="t">
            <a:spAutoFit/>
          </a:bodyPr>
          <a:lstStyle/>
          <a:p>
            <a:pPr algn="l">
              <a:lnSpc>
                <a:spcPts val="7794"/>
              </a:lnSpc>
            </a:pPr>
            <a:r>
              <a:rPr lang="en-US" sz="5566" b="1">
                <a:solidFill>
                  <a:srgbClr val="1DB181"/>
                </a:solidFill>
                <a:latin typeface="Work Sans Bold"/>
                <a:ea typeface="Work Sans Bold"/>
                <a:cs typeface="Work Sans Bold"/>
                <a:sym typeface="Work Sans Bold"/>
              </a:rPr>
              <a:t>BASc Core Courses (18 credits)</a:t>
            </a:r>
          </a:p>
        </p:txBody>
      </p:sp>
      <p:grpSp>
        <p:nvGrpSpPr>
          <p:cNvPr id="15" name="Group 15"/>
          <p:cNvGrpSpPr/>
          <p:nvPr/>
        </p:nvGrpSpPr>
        <p:grpSpPr>
          <a:xfrm>
            <a:off x="7095077" y="5649820"/>
            <a:ext cx="4636037" cy="2804598"/>
            <a:chOff x="0" y="0"/>
            <a:chExt cx="6181382" cy="3739464"/>
          </a:xfrm>
        </p:grpSpPr>
        <p:sp>
          <p:nvSpPr>
            <p:cNvPr id="16" name="Freeform 16"/>
            <p:cNvSpPr/>
            <p:nvPr/>
          </p:nvSpPr>
          <p:spPr>
            <a:xfrm>
              <a:off x="0" y="0"/>
              <a:ext cx="6181344" cy="3739515"/>
            </a:xfrm>
            <a:custGeom>
              <a:avLst/>
              <a:gdLst/>
              <a:ahLst/>
              <a:cxnLst/>
              <a:rect l="l" t="t" r="r" b="b"/>
              <a:pathLst>
                <a:path w="6181344" h="3739515">
                  <a:moveTo>
                    <a:pt x="0" y="0"/>
                  </a:moveTo>
                  <a:lnTo>
                    <a:pt x="6181344" y="0"/>
                  </a:lnTo>
                  <a:lnTo>
                    <a:pt x="6181344" y="3739515"/>
                  </a:lnTo>
                  <a:lnTo>
                    <a:pt x="0" y="3739515"/>
                  </a:lnTo>
                  <a:lnTo>
                    <a:pt x="0" y="0"/>
                  </a:lnTo>
                  <a:close/>
                </a:path>
              </a:pathLst>
            </a:custGeom>
            <a:blipFill>
              <a:blip r:embed="rId11"/>
              <a:stretch>
                <a:fillRect l="-89" r="-90" b="1"/>
              </a:stretch>
            </a:blipFill>
          </p:spPr>
        </p:sp>
      </p:grpSp>
      <p:grpSp>
        <p:nvGrpSpPr>
          <p:cNvPr id="17" name="Group 17"/>
          <p:cNvGrpSpPr/>
          <p:nvPr/>
        </p:nvGrpSpPr>
        <p:grpSpPr>
          <a:xfrm>
            <a:off x="12877800" y="4026818"/>
            <a:ext cx="1033005" cy="1033005"/>
            <a:chOff x="0" y="0"/>
            <a:chExt cx="1377340" cy="1377340"/>
          </a:xfrm>
        </p:grpSpPr>
        <p:sp>
          <p:nvSpPr>
            <p:cNvPr id="18" name="Freeform 18"/>
            <p:cNvSpPr/>
            <p:nvPr/>
          </p:nvSpPr>
          <p:spPr>
            <a:xfrm>
              <a:off x="0" y="0"/>
              <a:ext cx="1377315" cy="1377315"/>
            </a:xfrm>
            <a:custGeom>
              <a:avLst/>
              <a:gdLst/>
              <a:ahLst/>
              <a:cxnLst/>
              <a:rect l="l" t="t" r="r" b="b"/>
              <a:pathLst>
                <a:path w="1377315" h="1377315">
                  <a:moveTo>
                    <a:pt x="0" y="0"/>
                  </a:moveTo>
                  <a:lnTo>
                    <a:pt x="1377315" y="0"/>
                  </a:lnTo>
                  <a:lnTo>
                    <a:pt x="1377315" y="1377315"/>
                  </a:lnTo>
                  <a:lnTo>
                    <a:pt x="0" y="1377315"/>
                  </a:lnTo>
                  <a:lnTo>
                    <a:pt x="0" y="0"/>
                  </a:lnTo>
                  <a:close/>
                </a:path>
              </a:pathLst>
            </a:custGeom>
            <a:blipFill>
              <a:blip r:embed="rId12"/>
              <a:stretch>
                <a:fillRect r="-1" b="-1"/>
              </a:stretch>
            </a:blipFill>
          </p:spPr>
        </p:sp>
      </p:grpSp>
      <p:sp>
        <p:nvSpPr>
          <p:cNvPr id="19" name="Freeform 19"/>
          <p:cNvSpPr/>
          <p:nvPr/>
        </p:nvSpPr>
        <p:spPr>
          <a:xfrm>
            <a:off x="725234" y="3722741"/>
            <a:ext cx="13337486" cy="1636738"/>
          </a:xfrm>
          <a:custGeom>
            <a:avLst/>
            <a:gdLst/>
            <a:ahLst/>
            <a:cxnLst/>
            <a:rect l="l" t="t" r="r" b="b"/>
            <a:pathLst>
              <a:path w="13337486" h="1636738">
                <a:moveTo>
                  <a:pt x="0" y="0"/>
                </a:moveTo>
                <a:lnTo>
                  <a:pt x="13337486" y="0"/>
                </a:lnTo>
                <a:lnTo>
                  <a:pt x="13337486" y="1636738"/>
                </a:lnTo>
                <a:lnTo>
                  <a:pt x="0" y="1636738"/>
                </a:lnTo>
                <a:lnTo>
                  <a:pt x="0" y="0"/>
                </a:lnTo>
                <a:close/>
              </a:path>
            </a:pathLst>
          </a:custGeom>
          <a:blipFill>
            <a:blip r:embed="rId13">
              <a:extLst>
                <a:ext uri="{96DAC541-7B7A-43D3-8B79-37D633B846F1}">
                  <asvg:svgBlip xmlns:asvg="http://schemas.microsoft.com/office/drawing/2016/SVG/main" r:embed="rId14"/>
                </a:ext>
              </a:extLst>
            </a:blip>
            <a:stretch>
              <a:fillRect t="-602" b="-602"/>
            </a:stretch>
          </a:blipFill>
        </p:spPr>
      </p:sp>
      <p:sp>
        <p:nvSpPr>
          <p:cNvPr id="20" name="Freeform 20"/>
          <p:cNvSpPr/>
          <p:nvPr/>
        </p:nvSpPr>
        <p:spPr>
          <a:xfrm>
            <a:off x="741998" y="7629115"/>
            <a:ext cx="854859" cy="854954"/>
          </a:xfrm>
          <a:custGeom>
            <a:avLst/>
            <a:gdLst/>
            <a:ahLst/>
            <a:cxnLst/>
            <a:rect l="l" t="t" r="r" b="b"/>
            <a:pathLst>
              <a:path w="854859" h="854954">
                <a:moveTo>
                  <a:pt x="0" y="0"/>
                </a:moveTo>
                <a:lnTo>
                  <a:pt x="854859" y="0"/>
                </a:lnTo>
                <a:lnTo>
                  <a:pt x="854859" y="854955"/>
                </a:lnTo>
                <a:lnTo>
                  <a:pt x="0" y="854955"/>
                </a:lnTo>
                <a:lnTo>
                  <a:pt x="0" y="0"/>
                </a:lnTo>
                <a:close/>
              </a:path>
            </a:pathLst>
          </a:custGeom>
          <a:blipFill>
            <a:blip r:embed="rId15">
              <a:extLst>
                <a:ext uri="{96DAC541-7B7A-43D3-8B79-37D633B846F1}">
                  <asvg:svgBlip xmlns:asvg="http://schemas.microsoft.com/office/drawing/2016/SVG/main" r:embed="rId16"/>
                </a:ext>
              </a:extLst>
            </a:blip>
            <a:stretch>
              <a:fillRect l="-5" r="-5"/>
            </a:stretch>
          </a:blipFill>
        </p:spPr>
      </p:sp>
      <p:grpSp>
        <p:nvGrpSpPr>
          <p:cNvPr id="21" name="Group 21"/>
          <p:cNvGrpSpPr/>
          <p:nvPr/>
        </p:nvGrpSpPr>
        <p:grpSpPr>
          <a:xfrm>
            <a:off x="848868" y="7738691"/>
            <a:ext cx="641109" cy="641109"/>
            <a:chOff x="0" y="0"/>
            <a:chExt cx="854812" cy="854812"/>
          </a:xfrm>
        </p:grpSpPr>
        <p:sp>
          <p:nvSpPr>
            <p:cNvPr id="22" name="Freeform 22"/>
            <p:cNvSpPr/>
            <p:nvPr/>
          </p:nvSpPr>
          <p:spPr>
            <a:xfrm>
              <a:off x="0" y="0"/>
              <a:ext cx="854837" cy="854837"/>
            </a:xfrm>
            <a:custGeom>
              <a:avLst/>
              <a:gdLst/>
              <a:ahLst/>
              <a:cxnLst/>
              <a:rect l="l" t="t" r="r" b="b"/>
              <a:pathLst>
                <a:path w="854837" h="854837">
                  <a:moveTo>
                    <a:pt x="0" y="0"/>
                  </a:moveTo>
                  <a:lnTo>
                    <a:pt x="854837" y="0"/>
                  </a:lnTo>
                  <a:lnTo>
                    <a:pt x="854837" y="854837"/>
                  </a:lnTo>
                  <a:lnTo>
                    <a:pt x="0" y="854837"/>
                  </a:lnTo>
                  <a:lnTo>
                    <a:pt x="0" y="0"/>
                  </a:lnTo>
                  <a:close/>
                </a:path>
              </a:pathLst>
            </a:custGeom>
            <a:blipFill>
              <a:blip r:embed="rId17"/>
              <a:stretch>
                <a:fillRect r="2" b="2"/>
              </a:stretch>
            </a:blipFill>
          </p:spPr>
        </p:sp>
      </p:grpSp>
      <p:sp>
        <p:nvSpPr>
          <p:cNvPr id="23" name="Freeform 23"/>
          <p:cNvSpPr/>
          <p:nvPr/>
        </p:nvSpPr>
        <p:spPr>
          <a:xfrm>
            <a:off x="741998" y="5593842"/>
            <a:ext cx="854859" cy="854812"/>
          </a:xfrm>
          <a:custGeom>
            <a:avLst/>
            <a:gdLst/>
            <a:ahLst/>
            <a:cxnLst/>
            <a:rect l="l" t="t" r="r" b="b"/>
            <a:pathLst>
              <a:path w="854859" h="854812">
                <a:moveTo>
                  <a:pt x="0" y="0"/>
                </a:moveTo>
                <a:lnTo>
                  <a:pt x="854859" y="0"/>
                </a:lnTo>
                <a:lnTo>
                  <a:pt x="854859" y="854812"/>
                </a:lnTo>
                <a:lnTo>
                  <a:pt x="0" y="854812"/>
                </a:lnTo>
                <a:lnTo>
                  <a:pt x="0" y="0"/>
                </a:lnTo>
                <a:close/>
              </a:path>
            </a:pathLst>
          </a:custGeom>
          <a:blipFill>
            <a:blip r:embed="rId18">
              <a:extLst>
                <a:ext uri="{96DAC541-7B7A-43D3-8B79-37D633B846F1}">
                  <asvg:svgBlip xmlns:asvg="http://schemas.microsoft.com/office/drawing/2016/SVG/main" r:embed="rId19"/>
                </a:ext>
              </a:extLst>
            </a:blip>
            <a:stretch>
              <a:fillRect t="-2" b="-3"/>
            </a:stretch>
          </a:blipFill>
        </p:spPr>
      </p:sp>
      <p:sp>
        <p:nvSpPr>
          <p:cNvPr id="24" name="Freeform 24"/>
          <p:cNvSpPr/>
          <p:nvPr/>
        </p:nvSpPr>
        <p:spPr>
          <a:xfrm>
            <a:off x="741998" y="6602616"/>
            <a:ext cx="854859" cy="854812"/>
          </a:xfrm>
          <a:custGeom>
            <a:avLst/>
            <a:gdLst/>
            <a:ahLst/>
            <a:cxnLst/>
            <a:rect l="l" t="t" r="r" b="b"/>
            <a:pathLst>
              <a:path w="854859" h="854812">
                <a:moveTo>
                  <a:pt x="0" y="0"/>
                </a:moveTo>
                <a:lnTo>
                  <a:pt x="854859" y="0"/>
                </a:lnTo>
                <a:lnTo>
                  <a:pt x="854859" y="854811"/>
                </a:lnTo>
                <a:lnTo>
                  <a:pt x="0" y="854811"/>
                </a:lnTo>
                <a:lnTo>
                  <a:pt x="0" y="0"/>
                </a:lnTo>
                <a:close/>
              </a:path>
            </a:pathLst>
          </a:custGeom>
          <a:blipFill>
            <a:blip r:embed="rId18">
              <a:extLst>
                <a:ext uri="{96DAC541-7B7A-43D3-8B79-37D633B846F1}">
                  <asvg:svgBlip xmlns:asvg="http://schemas.microsoft.com/office/drawing/2016/SVG/main" r:embed="rId20"/>
                </a:ext>
              </a:extLst>
            </a:blip>
            <a:stretch>
              <a:fillRect t="-2" b="-3"/>
            </a:stretch>
          </a:blipFill>
        </p:spPr>
      </p:sp>
      <p:grpSp>
        <p:nvGrpSpPr>
          <p:cNvPr id="25" name="Group 25"/>
          <p:cNvGrpSpPr/>
          <p:nvPr/>
        </p:nvGrpSpPr>
        <p:grpSpPr>
          <a:xfrm>
            <a:off x="805339" y="5655574"/>
            <a:ext cx="680256" cy="686600"/>
            <a:chOff x="0" y="0"/>
            <a:chExt cx="907009" cy="915467"/>
          </a:xfrm>
        </p:grpSpPr>
        <p:sp>
          <p:nvSpPr>
            <p:cNvPr id="26" name="Freeform 26"/>
            <p:cNvSpPr/>
            <p:nvPr/>
          </p:nvSpPr>
          <p:spPr>
            <a:xfrm>
              <a:off x="0" y="0"/>
              <a:ext cx="907034" cy="915416"/>
            </a:xfrm>
            <a:custGeom>
              <a:avLst/>
              <a:gdLst/>
              <a:ahLst/>
              <a:cxnLst/>
              <a:rect l="l" t="t" r="r" b="b"/>
              <a:pathLst>
                <a:path w="907034" h="915416">
                  <a:moveTo>
                    <a:pt x="0" y="0"/>
                  </a:moveTo>
                  <a:lnTo>
                    <a:pt x="907034" y="0"/>
                  </a:lnTo>
                  <a:lnTo>
                    <a:pt x="907034" y="915416"/>
                  </a:lnTo>
                  <a:lnTo>
                    <a:pt x="0" y="915416"/>
                  </a:lnTo>
                  <a:lnTo>
                    <a:pt x="0" y="0"/>
                  </a:lnTo>
                  <a:close/>
                </a:path>
              </a:pathLst>
            </a:custGeom>
            <a:blipFill>
              <a:blip r:embed="rId21"/>
              <a:stretch>
                <a:fillRect t="-127" r="2" b="-133"/>
              </a:stretch>
            </a:blipFill>
          </p:spPr>
        </p:sp>
      </p:grpSp>
      <p:grpSp>
        <p:nvGrpSpPr>
          <p:cNvPr id="27" name="Group 27"/>
          <p:cNvGrpSpPr/>
          <p:nvPr/>
        </p:nvGrpSpPr>
        <p:grpSpPr>
          <a:xfrm>
            <a:off x="865251" y="6736099"/>
            <a:ext cx="641109" cy="641109"/>
            <a:chOff x="0" y="0"/>
            <a:chExt cx="854812" cy="854812"/>
          </a:xfrm>
        </p:grpSpPr>
        <p:sp>
          <p:nvSpPr>
            <p:cNvPr id="28" name="Freeform 28"/>
            <p:cNvSpPr/>
            <p:nvPr/>
          </p:nvSpPr>
          <p:spPr>
            <a:xfrm>
              <a:off x="0" y="0"/>
              <a:ext cx="854837" cy="854837"/>
            </a:xfrm>
            <a:custGeom>
              <a:avLst/>
              <a:gdLst/>
              <a:ahLst/>
              <a:cxnLst/>
              <a:rect l="l" t="t" r="r" b="b"/>
              <a:pathLst>
                <a:path w="854837" h="854837">
                  <a:moveTo>
                    <a:pt x="0" y="0"/>
                  </a:moveTo>
                  <a:lnTo>
                    <a:pt x="854837" y="0"/>
                  </a:lnTo>
                  <a:lnTo>
                    <a:pt x="854837" y="854837"/>
                  </a:lnTo>
                  <a:lnTo>
                    <a:pt x="0" y="854837"/>
                  </a:lnTo>
                  <a:lnTo>
                    <a:pt x="0" y="0"/>
                  </a:lnTo>
                  <a:close/>
                </a:path>
              </a:pathLst>
            </a:custGeom>
            <a:blipFill>
              <a:blip r:embed="rId22"/>
              <a:stretch>
                <a:fillRect r="2" b="2"/>
              </a:stretch>
            </a:blipFill>
          </p:spPr>
        </p:sp>
      </p:grpSp>
      <p:grpSp>
        <p:nvGrpSpPr>
          <p:cNvPr id="29" name="Group 29"/>
          <p:cNvGrpSpPr/>
          <p:nvPr/>
        </p:nvGrpSpPr>
        <p:grpSpPr>
          <a:xfrm>
            <a:off x="12528461" y="5633961"/>
            <a:ext cx="915724" cy="915724"/>
            <a:chOff x="0" y="0"/>
            <a:chExt cx="1220965" cy="1220965"/>
          </a:xfrm>
        </p:grpSpPr>
        <p:sp>
          <p:nvSpPr>
            <p:cNvPr id="30" name="Freeform 30"/>
            <p:cNvSpPr/>
            <p:nvPr/>
          </p:nvSpPr>
          <p:spPr>
            <a:xfrm>
              <a:off x="0" y="0"/>
              <a:ext cx="1220978" cy="1220978"/>
            </a:xfrm>
            <a:custGeom>
              <a:avLst/>
              <a:gdLst/>
              <a:ahLst/>
              <a:cxnLst/>
              <a:rect l="l" t="t" r="r" b="b"/>
              <a:pathLst>
                <a:path w="1220978" h="1220978">
                  <a:moveTo>
                    <a:pt x="0" y="0"/>
                  </a:moveTo>
                  <a:lnTo>
                    <a:pt x="1220978" y="0"/>
                  </a:lnTo>
                  <a:lnTo>
                    <a:pt x="1220978" y="1220978"/>
                  </a:lnTo>
                  <a:lnTo>
                    <a:pt x="0" y="1220978"/>
                  </a:lnTo>
                  <a:lnTo>
                    <a:pt x="0" y="0"/>
                  </a:lnTo>
                  <a:close/>
                </a:path>
              </a:pathLst>
            </a:custGeom>
            <a:blipFill>
              <a:blip r:embed="rId23"/>
              <a:stretch>
                <a:fillRect r="1" b="1"/>
              </a:stretch>
            </a:blipFill>
          </p:spPr>
        </p:sp>
      </p:grpSp>
      <p:grpSp>
        <p:nvGrpSpPr>
          <p:cNvPr id="31" name="Group 31"/>
          <p:cNvGrpSpPr/>
          <p:nvPr/>
        </p:nvGrpSpPr>
        <p:grpSpPr>
          <a:xfrm>
            <a:off x="12077471" y="7523036"/>
            <a:ext cx="915724" cy="915724"/>
            <a:chOff x="0" y="0"/>
            <a:chExt cx="1220965" cy="1220965"/>
          </a:xfrm>
        </p:grpSpPr>
        <p:sp>
          <p:nvSpPr>
            <p:cNvPr id="32" name="Freeform 32"/>
            <p:cNvSpPr/>
            <p:nvPr/>
          </p:nvSpPr>
          <p:spPr>
            <a:xfrm>
              <a:off x="0" y="0"/>
              <a:ext cx="1220978" cy="1220978"/>
            </a:xfrm>
            <a:custGeom>
              <a:avLst/>
              <a:gdLst/>
              <a:ahLst/>
              <a:cxnLst/>
              <a:rect l="l" t="t" r="r" b="b"/>
              <a:pathLst>
                <a:path w="1220978" h="1220978">
                  <a:moveTo>
                    <a:pt x="0" y="0"/>
                  </a:moveTo>
                  <a:lnTo>
                    <a:pt x="1220978" y="0"/>
                  </a:lnTo>
                  <a:lnTo>
                    <a:pt x="1220978" y="1220978"/>
                  </a:lnTo>
                  <a:lnTo>
                    <a:pt x="0" y="1220978"/>
                  </a:lnTo>
                  <a:lnTo>
                    <a:pt x="0" y="0"/>
                  </a:lnTo>
                  <a:close/>
                </a:path>
              </a:pathLst>
            </a:custGeom>
            <a:blipFill>
              <a:blip r:embed="rId24"/>
              <a:stretch>
                <a:fillRect r="1" b="1"/>
              </a:stretch>
            </a:blipFill>
          </p:spPr>
        </p:sp>
      </p:grpSp>
      <p:grpSp>
        <p:nvGrpSpPr>
          <p:cNvPr id="33" name="Group 33"/>
          <p:cNvGrpSpPr/>
          <p:nvPr/>
        </p:nvGrpSpPr>
        <p:grpSpPr>
          <a:xfrm>
            <a:off x="13056222" y="7514330"/>
            <a:ext cx="915724" cy="915724"/>
            <a:chOff x="0" y="0"/>
            <a:chExt cx="1220965" cy="1220965"/>
          </a:xfrm>
        </p:grpSpPr>
        <p:sp>
          <p:nvSpPr>
            <p:cNvPr id="34" name="Freeform 34"/>
            <p:cNvSpPr/>
            <p:nvPr/>
          </p:nvSpPr>
          <p:spPr>
            <a:xfrm>
              <a:off x="0" y="0"/>
              <a:ext cx="1220978" cy="1220978"/>
            </a:xfrm>
            <a:custGeom>
              <a:avLst/>
              <a:gdLst/>
              <a:ahLst/>
              <a:cxnLst/>
              <a:rect l="l" t="t" r="r" b="b"/>
              <a:pathLst>
                <a:path w="1220978" h="1220978">
                  <a:moveTo>
                    <a:pt x="0" y="0"/>
                  </a:moveTo>
                  <a:lnTo>
                    <a:pt x="1220978" y="0"/>
                  </a:lnTo>
                  <a:lnTo>
                    <a:pt x="1220978" y="1220978"/>
                  </a:lnTo>
                  <a:lnTo>
                    <a:pt x="0" y="1220978"/>
                  </a:lnTo>
                  <a:lnTo>
                    <a:pt x="0" y="0"/>
                  </a:lnTo>
                  <a:close/>
                </a:path>
              </a:pathLst>
            </a:custGeom>
            <a:blipFill>
              <a:blip r:embed="rId25"/>
              <a:stretch>
                <a:fillRect r="1" b="1"/>
              </a:stretch>
            </a:blipFill>
          </p:spPr>
        </p:sp>
      </p:grpSp>
      <p:grpSp>
        <p:nvGrpSpPr>
          <p:cNvPr id="35" name="Group 35"/>
          <p:cNvGrpSpPr/>
          <p:nvPr/>
        </p:nvGrpSpPr>
        <p:grpSpPr>
          <a:xfrm>
            <a:off x="13026380" y="6537750"/>
            <a:ext cx="915724" cy="915724"/>
            <a:chOff x="0" y="0"/>
            <a:chExt cx="1220965" cy="1220965"/>
          </a:xfrm>
        </p:grpSpPr>
        <p:sp>
          <p:nvSpPr>
            <p:cNvPr id="36" name="Freeform 36"/>
            <p:cNvSpPr/>
            <p:nvPr/>
          </p:nvSpPr>
          <p:spPr>
            <a:xfrm>
              <a:off x="0" y="0"/>
              <a:ext cx="1220978" cy="1220978"/>
            </a:xfrm>
            <a:custGeom>
              <a:avLst/>
              <a:gdLst/>
              <a:ahLst/>
              <a:cxnLst/>
              <a:rect l="l" t="t" r="r" b="b"/>
              <a:pathLst>
                <a:path w="1220978" h="1220978">
                  <a:moveTo>
                    <a:pt x="0" y="0"/>
                  </a:moveTo>
                  <a:lnTo>
                    <a:pt x="1220978" y="0"/>
                  </a:lnTo>
                  <a:lnTo>
                    <a:pt x="1220978" y="1220978"/>
                  </a:lnTo>
                  <a:lnTo>
                    <a:pt x="0" y="1220978"/>
                  </a:lnTo>
                  <a:lnTo>
                    <a:pt x="0" y="0"/>
                  </a:lnTo>
                  <a:close/>
                </a:path>
              </a:pathLst>
            </a:custGeom>
            <a:blipFill>
              <a:blip r:embed="rId26"/>
              <a:stretch>
                <a:fillRect r="1" b="1"/>
              </a:stretch>
            </a:blipFill>
          </p:spPr>
        </p:sp>
      </p:grpSp>
      <p:grpSp>
        <p:nvGrpSpPr>
          <p:cNvPr id="37" name="Group 37"/>
          <p:cNvGrpSpPr/>
          <p:nvPr/>
        </p:nvGrpSpPr>
        <p:grpSpPr>
          <a:xfrm>
            <a:off x="12047439" y="6566554"/>
            <a:ext cx="915724" cy="915724"/>
            <a:chOff x="0" y="0"/>
            <a:chExt cx="1220965" cy="1220965"/>
          </a:xfrm>
        </p:grpSpPr>
        <p:sp>
          <p:nvSpPr>
            <p:cNvPr id="38" name="Freeform 38"/>
            <p:cNvSpPr/>
            <p:nvPr/>
          </p:nvSpPr>
          <p:spPr>
            <a:xfrm>
              <a:off x="0" y="0"/>
              <a:ext cx="1220978" cy="1220978"/>
            </a:xfrm>
            <a:custGeom>
              <a:avLst/>
              <a:gdLst/>
              <a:ahLst/>
              <a:cxnLst/>
              <a:rect l="l" t="t" r="r" b="b"/>
              <a:pathLst>
                <a:path w="1220978" h="1220978">
                  <a:moveTo>
                    <a:pt x="0" y="0"/>
                  </a:moveTo>
                  <a:lnTo>
                    <a:pt x="1220978" y="0"/>
                  </a:lnTo>
                  <a:lnTo>
                    <a:pt x="1220978" y="1220978"/>
                  </a:lnTo>
                  <a:lnTo>
                    <a:pt x="0" y="1220978"/>
                  </a:lnTo>
                  <a:lnTo>
                    <a:pt x="0" y="0"/>
                  </a:lnTo>
                  <a:close/>
                </a:path>
              </a:pathLst>
            </a:custGeom>
            <a:blipFill>
              <a:blip r:embed="rId27"/>
              <a:stretch>
                <a:fillRect r="1" b="1"/>
              </a:stretch>
            </a:blipFill>
          </p:spPr>
        </p:sp>
      </p:grpSp>
      <p:sp>
        <p:nvSpPr>
          <p:cNvPr id="39" name="TextBox 39"/>
          <p:cNvSpPr txBox="1"/>
          <p:nvPr/>
        </p:nvSpPr>
        <p:spPr>
          <a:xfrm>
            <a:off x="931926" y="3918407"/>
            <a:ext cx="11884581" cy="1199185"/>
          </a:xfrm>
          <a:prstGeom prst="rect">
            <a:avLst/>
          </a:prstGeom>
        </p:spPr>
        <p:txBody>
          <a:bodyPr lIns="0" tIns="0" rIns="0" bIns="0" rtlCol="0" anchor="t">
            <a:spAutoFit/>
          </a:bodyPr>
          <a:lstStyle/>
          <a:p>
            <a:pPr algn="l">
              <a:lnSpc>
                <a:spcPts val="3046"/>
              </a:lnSpc>
            </a:pPr>
            <a:r>
              <a:rPr lang="en-US" sz="2532" b="1">
                <a:solidFill>
                  <a:srgbClr val="000000"/>
                </a:solidFill>
                <a:latin typeface="Calibri (MS) Bold"/>
                <a:ea typeface="Calibri (MS) Bold"/>
                <a:cs typeface="Calibri (MS) Bold"/>
                <a:sym typeface="Calibri (MS) Bold"/>
              </a:rPr>
              <a:t>BASC9001</a:t>
            </a:r>
            <a:r>
              <a:rPr lang="en-US" sz="2532">
                <a:solidFill>
                  <a:srgbClr val="000000"/>
                </a:solidFill>
                <a:latin typeface="Calibri (MS)"/>
                <a:ea typeface="Calibri (MS)"/>
                <a:cs typeface="Calibri (MS)"/>
                <a:sym typeface="Calibri (MS)"/>
              </a:rPr>
              <a:t> Approaching interdisciplinarity: knowledge beyond disciplines </a:t>
            </a:r>
          </a:p>
          <a:p>
            <a:pPr algn="l">
              <a:lnSpc>
                <a:spcPts val="3046"/>
              </a:lnSpc>
            </a:pPr>
            <a:r>
              <a:rPr lang="en-US" sz="2532" b="1">
                <a:solidFill>
                  <a:srgbClr val="000000"/>
                </a:solidFill>
                <a:latin typeface="Calibri (MS) Bold"/>
                <a:ea typeface="Calibri (MS) Bold"/>
                <a:cs typeface="Calibri (MS) Bold"/>
                <a:sym typeface="Calibri (MS) Bold"/>
              </a:rPr>
              <a:t>BASC9002</a:t>
            </a:r>
            <a:r>
              <a:rPr lang="en-US" sz="2532">
                <a:solidFill>
                  <a:srgbClr val="000000"/>
                </a:solidFill>
                <a:latin typeface="Calibri (MS)"/>
                <a:ea typeface="Calibri (MS)"/>
                <a:cs typeface="Calibri (MS)"/>
                <a:sym typeface="Calibri (MS)"/>
              </a:rPr>
              <a:t> Leadership in practice: project-based approaches to interdisciplinary challenges </a:t>
            </a:r>
            <a:r>
              <a:rPr lang="en-US" sz="2532" b="1">
                <a:solidFill>
                  <a:srgbClr val="000000"/>
                </a:solidFill>
                <a:latin typeface="Calibri (MS) Bold"/>
                <a:ea typeface="Calibri (MS) Bold"/>
                <a:cs typeface="Calibri (MS) Bold"/>
                <a:sym typeface="Calibri (MS) Bold"/>
              </a:rPr>
              <a:t>SDST1016</a:t>
            </a:r>
            <a:r>
              <a:rPr lang="en-US" sz="2532">
                <a:solidFill>
                  <a:srgbClr val="000000"/>
                </a:solidFill>
                <a:latin typeface="Calibri (MS)"/>
                <a:ea typeface="Calibri (MS)"/>
                <a:cs typeface="Calibri (MS)"/>
                <a:sym typeface="Calibri (MS)"/>
              </a:rPr>
              <a:t> Data science 101</a:t>
            </a:r>
          </a:p>
        </p:txBody>
      </p:sp>
      <p:sp>
        <p:nvSpPr>
          <p:cNvPr id="40" name="TextBox 40"/>
          <p:cNvSpPr txBox="1"/>
          <p:nvPr/>
        </p:nvSpPr>
        <p:spPr>
          <a:xfrm>
            <a:off x="1910086" y="6947987"/>
            <a:ext cx="4496676" cy="382067"/>
          </a:xfrm>
          <a:prstGeom prst="rect">
            <a:avLst/>
          </a:prstGeom>
        </p:spPr>
        <p:txBody>
          <a:bodyPr lIns="0" tIns="0" rIns="0" bIns="0" rtlCol="0" anchor="t">
            <a:spAutoFit/>
          </a:bodyPr>
          <a:lstStyle/>
          <a:p>
            <a:pPr algn="just">
              <a:lnSpc>
                <a:spcPts val="2664"/>
              </a:lnSpc>
            </a:pPr>
            <a:r>
              <a:rPr lang="en-US" sz="2227">
                <a:solidFill>
                  <a:srgbClr val="000000"/>
                </a:solidFill>
                <a:latin typeface="Calibri (MS)"/>
                <a:ea typeface="Calibri (MS)"/>
                <a:cs typeface="Calibri (MS)"/>
                <a:sym typeface="Calibri (MS)"/>
              </a:rPr>
              <a:t>knowledge and data science  </a:t>
            </a:r>
          </a:p>
        </p:txBody>
      </p:sp>
      <p:sp>
        <p:nvSpPr>
          <p:cNvPr id="41" name="TextBox 41"/>
          <p:cNvSpPr txBox="1"/>
          <p:nvPr/>
        </p:nvSpPr>
        <p:spPr>
          <a:xfrm>
            <a:off x="1910086" y="5606548"/>
            <a:ext cx="4620778" cy="759152"/>
          </a:xfrm>
          <a:prstGeom prst="rect">
            <a:avLst/>
          </a:prstGeom>
        </p:spPr>
        <p:txBody>
          <a:bodyPr lIns="0" tIns="0" rIns="0" bIns="0" rtlCol="0" anchor="t">
            <a:spAutoFit/>
          </a:bodyPr>
          <a:lstStyle/>
          <a:p>
            <a:pPr algn="l">
              <a:lnSpc>
                <a:spcPts val="2666"/>
              </a:lnSpc>
            </a:pPr>
            <a:r>
              <a:rPr lang="en-US" sz="2227">
                <a:solidFill>
                  <a:srgbClr val="000000"/>
                </a:solidFill>
                <a:latin typeface="Calibri (MS)"/>
                <a:ea typeface="Calibri (MS)"/>
                <a:cs typeface="Calibri (MS)"/>
                <a:sym typeface="Calibri (MS)"/>
              </a:rPr>
              <a:t>Multidisciplinary training in leadership, design thinking </a:t>
            </a:r>
          </a:p>
        </p:txBody>
      </p:sp>
      <p:sp>
        <p:nvSpPr>
          <p:cNvPr id="42" name="TextBox 42"/>
          <p:cNvSpPr txBox="1"/>
          <p:nvPr/>
        </p:nvSpPr>
        <p:spPr>
          <a:xfrm>
            <a:off x="1910086" y="6526511"/>
            <a:ext cx="4418514" cy="516417"/>
          </a:xfrm>
          <a:prstGeom prst="rect">
            <a:avLst/>
          </a:prstGeom>
        </p:spPr>
        <p:txBody>
          <a:bodyPr lIns="0" tIns="0" rIns="0" bIns="0" rtlCol="0" anchor="t">
            <a:spAutoFit/>
          </a:bodyPr>
          <a:lstStyle/>
          <a:p>
            <a:pPr algn="l">
              <a:lnSpc>
                <a:spcPts val="3124"/>
              </a:lnSpc>
            </a:pPr>
            <a:r>
              <a:rPr lang="en-US" sz="2230">
                <a:solidFill>
                  <a:srgbClr val="000000"/>
                </a:solidFill>
                <a:latin typeface="Calibri (MS)"/>
                <a:ea typeface="Calibri (MS)"/>
                <a:cs typeface="Calibri (MS)"/>
                <a:sym typeface="Calibri (MS)"/>
              </a:rPr>
              <a:t>Introduction to foundations of human</a:t>
            </a:r>
          </a:p>
        </p:txBody>
      </p:sp>
      <p:sp>
        <p:nvSpPr>
          <p:cNvPr id="43" name="TextBox 43"/>
          <p:cNvSpPr txBox="1"/>
          <p:nvPr/>
        </p:nvSpPr>
        <p:spPr>
          <a:xfrm>
            <a:off x="1910086" y="7664612"/>
            <a:ext cx="4620778" cy="715188"/>
          </a:xfrm>
          <a:prstGeom prst="rect">
            <a:avLst/>
          </a:prstGeom>
        </p:spPr>
        <p:txBody>
          <a:bodyPr lIns="0" tIns="0" rIns="0" bIns="0" rtlCol="0" anchor="t">
            <a:spAutoFit/>
          </a:bodyPr>
          <a:lstStyle/>
          <a:p>
            <a:pPr algn="l">
              <a:lnSpc>
                <a:spcPts val="2666"/>
              </a:lnSpc>
            </a:pPr>
            <a:r>
              <a:rPr lang="en-US" sz="2227">
                <a:solidFill>
                  <a:srgbClr val="000000"/>
                </a:solidFill>
                <a:latin typeface="Calibri (MS)"/>
                <a:ea typeface="Calibri (MS)"/>
                <a:cs typeface="Calibri (MS)"/>
                <a:sym typeface="Calibri (MS)"/>
              </a:rPr>
              <a:t>Networking with fellow students from other BASc programmes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Freeform 14"/>
          <p:cNvSpPr/>
          <p:nvPr/>
        </p:nvSpPr>
        <p:spPr>
          <a:xfrm>
            <a:off x="695896" y="2360019"/>
            <a:ext cx="9144000" cy="830685"/>
          </a:xfrm>
          <a:custGeom>
            <a:avLst/>
            <a:gdLst/>
            <a:ahLst/>
            <a:cxnLst/>
            <a:rect l="l" t="t" r="r" b="b"/>
            <a:pathLst>
              <a:path w="9144000" h="830685">
                <a:moveTo>
                  <a:pt x="0" y="0"/>
                </a:moveTo>
                <a:lnTo>
                  <a:pt x="9144000" y="0"/>
                </a:lnTo>
                <a:lnTo>
                  <a:pt x="9144000" y="830685"/>
                </a:lnTo>
                <a:lnTo>
                  <a:pt x="0" y="830685"/>
                </a:lnTo>
                <a:lnTo>
                  <a:pt x="0" y="0"/>
                </a:lnTo>
                <a:close/>
              </a:path>
            </a:pathLst>
          </a:custGeom>
          <a:blipFill>
            <a:blip r:embed="rId11">
              <a:extLst>
                <a:ext uri="{96DAC541-7B7A-43D3-8B79-37D633B846F1}">
                  <asvg:svgBlip xmlns:asvg="http://schemas.microsoft.com/office/drawing/2016/SVG/main" r:embed="rId12"/>
                </a:ext>
              </a:extLst>
            </a:blip>
            <a:stretch>
              <a:fillRect t="-451" b="-452"/>
            </a:stretch>
          </a:blipFill>
        </p:spPr>
      </p:sp>
      <p:sp>
        <p:nvSpPr>
          <p:cNvPr id="15" name="TextBox 15"/>
          <p:cNvSpPr txBox="1"/>
          <p:nvPr/>
        </p:nvSpPr>
        <p:spPr>
          <a:xfrm>
            <a:off x="956500" y="2489149"/>
            <a:ext cx="7578176" cy="472383"/>
          </a:xfrm>
          <a:prstGeom prst="rect">
            <a:avLst/>
          </a:prstGeom>
        </p:spPr>
        <p:txBody>
          <a:bodyPr lIns="0" tIns="0" rIns="0" bIns="0" rtlCol="0" anchor="t">
            <a:spAutoFit/>
          </a:bodyPr>
          <a:lstStyle/>
          <a:p>
            <a:pPr algn="l">
              <a:lnSpc>
                <a:spcPts val="3362"/>
              </a:lnSpc>
            </a:pPr>
            <a:r>
              <a:rPr lang="en-US" sz="2401" b="1">
                <a:solidFill>
                  <a:srgbClr val="FFFFFF"/>
                </a:solidFill>
                <a:latin typeface="Arial Bold"/>
                <a:ea typeface="Arial Bold"/>
                <a:cs typeface="Arial Bold"/>
                <a:sym typeface="Arial Bold"/>
              </a:rPr>
              <a:t>Language Enhancement Courses – English Courses</a:t>
            </a:r>
          </a:p>
        </p:txBody>
      </p:sp>
      <p:sp>
        <p:nvSpPr>
          <p:cNvPr id="16" name="TextBox 16"/>
          <p:cNvSpPr txBox="1"/>
          <p:nvPr/>
        </p:nvSpPr>
        <p:spPr>
          <a:xfrm>
            <a:off x="695896" y="3357934"/>
            <a:ext cx="13477304" cy="5546344"/>
          </a:xfrm>
          <a:prstGeom prst="rect">
            <a:avLst/>
          </a:prstGeom>
        </p:spPr>
        <p:txBody>
          <a:bodyPr lIns="0" tIns="0" rIns="0" bIns="0" rtlCol="0" anchor="t">
            <a:spAutoFit/>
          </a:bodyPr>
          <a:lstStyle/>
          <a:p>
            <a:pPr algn="l">
              <a:lnSpc>
                <a:spcPts val="4040"/>
              </a:lnSpc>
            </a:pPr>
            <a:r>
              <a:rPr lang="en-US" sz="2885" b="1">
                <a:solidFill>
                  <a:srgbClr val="000000"/>
                </a:solidFill>
                <a:latin typeface="Arial Bold"/>
                <a:ea typeface="Arial Bold"/>
                <a:cs typeface="Arial Bold"/>
                <a:sym typeface="Arial Bold"/>
              </a:rPr>
              <a:t>CAES1001 Academic communication in English </a:t>
            </a:r>
          </a:p>
          <a:p>
            <a:pPr marL="659596" lvl="2" indent="-219865" algn="just">
              <a:lnSpc>
                <a:spcPts val="4040"/>
              </a:lnSpc>
              <a:buFont typeface="Arial"/>
              <a:buChar char="⚬"/>
            </a:pPr>
            <a:r>
              <a:rPr lang="en-US" sz="2885">
                <a:solidFill>
                  <a:srgbClr val="000000"/>
                </a:solidFill>
                <a:latin typeface="Arial"/>
                <a:ea typeface="Arial"/>
                <a:cs typeface="Arial"/>
                <a:sym typeface="Arial"/>
              </a:rPr>
              <a:t>Students who achieved Level 5 or above in English Language in HKDSE are exempted from taking this course</a:t>
            </a:r>
          </a:p>
          <a:p>
            <a:pPr marL="659596" lvl="2" indent="-219865" algn="just">
              <a:lnSpc>
                <a:spcPts val="4040"/>
              </a:lnSpc>
              <a:buFont typeface="Arial"/>
              <a:buChar char="⚬"/>
            </a:pPr>
            <a:r>
              <a:rPr lang="en-US" sz="2885">
                <a:solidFill>
                  <a:srgbClr val="000000"/>
                </a:solidFill>
                <a:latin typeface="Arial"/>
                <a:ea typeface="Arial"/>
                <a:cs typeface="Arial"/>
                <a:sym typeface="Arial"/>
              </a:rPr>
              <a:t>For the list of equivalent qualifications, please refer to Division’s first year student handbook 2026-27</a:t>
            </a:r>
          </a:p>
          <a:p>
            <a:pPr marL="659596" lvl="2" indent="-219865" algn="just">
              <a:lnSpc>
                <a:spcPts val="4040"/>
              </a:lnSpc>
              <a:buFont typeface="Arial"/>
              <a:buChar char="⚬"/>
            </a:pPr>
            <a:r>
              <a:rPr lang="en-US" sz="2885">
                <a:solidFill>
                  <a:srgbClr val="000000"/>
                </a:solidFill>
                <a:latin typeface="Arial"/>
                <a:ea typeface="Arial"/>
                <a:cs typeface="Arial"/>
                <a:sym typeface="Arial"/>
              </a:rPr>
              <a:t>For non-local students with qualifications not listed in the aforesaid equivalent qualification list, you can apply the exemption by taking Academic Speaking and Writing test conducted by CAES.</a:t>
            </a:r>
          </a:p>
          <a:p>
            <a:pPr marL="659596" lvl="2" indent="-219865" algn="l">
              <a:lnSpc>
                <a:spcPts val="4040"/>
              </a:lnSpc>
            </a:pPr>
            <a:endParaRPr lang="en-US" sz="2885">
              <a:solidFill>
                <a:srgbClr val="000000"/>
              </a:solidFill>
              <a:latin typeface="Arial"/>
              <a:ea typeface="Arial"/>
              <a:cs typeface="Arial"/>
              <a:sym typeface="Arial"/>
            </a:endParaRPr>
          </a:p>
          <a:p>
            <a:pPr algn="l">
              <a:lnSpc>
                <a:spcPts val="4040"/>
              </a:lnSpc>
            </a:pPr>
            <a:r>
              <a:rPr lang="en-US" sz="2885" b="1">
                <a:solidFill>
                  <a:srgbClr val="000000"/>
                </a:solidFill>
                <a:latin typeface="Arial Bold"/>
                <a:ea typeface="Arial Bold"/>
                <a:cs typeface="Arial Bold"/>
                <a:sym typeface="Arial Bold"/>
              </a:rPr>
              <a:t>CAES9821 Professional and technical communication for statistical sciences</a:t>
            </a:r>
          </a:p>
          <a:p>
            <a:pPr marL="659596" lvl="2" indent="-219865" algn="l">
              <a:lnSpc>
                <a:spcPts val="4040"/>
              </a:lnSpc>
              <a:buFont typeface="Arial"/>
              <a:buChar char="⚬"/>
            </a:pPr>
            <a:r>
              <a:rPr lang="en-US" sz="2885">
                <a:solidFill>
                  <a:srgbClr val="000000"/>
                </a:solidFill>
                <a:latin typeface="Arial"/>
                <a:ea typeface="Arial"/>
                <a:cs typeface="Arial"/>
                <a:sym typeface="Arial"/>
              </a:rPr>
              <a:t>1ˢᵗ Semester or 2ⁿᵈ Semester of Year 2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Freeform 14"/>
          <p:cNvSpPr/>
          <p:nvPr/>
        </p:nvSpPr>
        <p:spPr>
          <a:xfrm>
            <a:off x="695896" y="2360019"/>
            <a:ext cx="8448104" cy="830685"/>
          </a:xfrm>
          <a:custGeom>
            <a:avLst/>
            <a:gdLst/>
            <a:ahLst/>
            <a:cxnLst/>
            <a:rect l="l" t="t" r="r" b="b"/>
            <a:pathLst>
              <a:path w="8448104" h="830685">
                <a:moveTo>
                  <a:pt x="0" y="0"/>
                </a:moveTo>
                <a:lnTo>
                  <a:pt x="8448104" y="0"/>
                </a:lnTo>
                <a:lnTo>
                  <a:pt x="8448104" y="830685"/>
                </a:lnTo>
                <a:lnTo>
                  <a:pt x="0" y="830685"/>
                </a:lnTo>
                <a:lnTo>
                  <a:pt x="0" y="0"/>
                </a:lnTo>
                <a:close/>
              </a:path>
            </a:pathLst>
          </a:custGeom>
          <a:blipFill>
            <a:blip r:embed="rId11">
              <a:extLst>
                <a:ext uri="{96DAC541-7B7A-43D3-8B79-37D633B846F1}">
                  <asvg:svgBlip xmlns:asvg="http://schemas.microsoft.com/office/drawing/2016/SVG/main" r:embed="rId12"/>
                </a:ext>
              </a:extLst>
            </a:blip>
            <a:stretch>
              <a:fillRect l="-3186" r="-3186"/>
            </a:stretch>
          </a:blipFill>
        </p:spPr>
      </p:sp>
      <p:sp>
        <p:nvSpPr>
          <p:cNvPr id="15" name="TextBox 15"/>
          <p:cNvSpPr txBox="1"/>
          <p:nvPr/>
        </p:nvSpPr>
        <p:spPr>
          <a:xfrm>
            <a:off x="956500" y="2489149"/>
            <a:ext cx="7663310" cy="472383"/>
          </a:xfrm>
          <a:prstGeom prst="rect">
            <a:avLst/>
          </a:prstGeom>
        </p:spPr>
        <p:txBody>
          <a:bodyPr lIns="0" tIns="0" rIns="0" bIns="0" rtlCol="0" anchor="t">
            <a:spAutoFit/>
          </a:bodyPr>
          <a:lstStyle/>
          <a:p>
            <a:pPr algn="l">
              <a:lnSpc>
                <a:spcPts val="3362"/>
              </a:lnSpc>
            </a:pPr>
            <a:r>
              <a:rPr lang="en-US" sz="2401" b="1">
                <a:solidFill>
                  <a:srgbClr val="FFFFFF"/>
                </a:solidFill>
                <a:latin typeface="Arial Bold"/>
                <a:ea typeface="Arial Bold"/>
                <a:cs typeface="Arial Bold"/>
                <a:sym typeface="Arial Bold"/>
              </a:rPr>
              <a:t>Language Enhancement Courses – Chinese Courses</a:t>
            </a:r>
          </a:p>
        </p:txBody>
      </p:sp>
      <p:sp>
        <p:nvSpPr>
          <p:cNvPr id="16" name="TextBox 16"/>
          <p:cNvSpPr txBox="1"/>
          <p:nvPr/>
        </p:nvSpPr>
        <p:spPr>
          <a:xfrm>
            <a:off x="719823" y="3371679"/>
            <a:ext cx="13072377" cy="5152301"/>
          </a:xfrm>
          <a:prstGeom prst="rect">
            <a:avLst/>
          </a:prstGeom>
        </p:spPr>
        <p:txBody>
          <a:bodyPr lIns="0" tIns="0" rIns="0" bIns="0" rtlCol="0" anchor="t">
            <a:spAutoFit/>
          </a:bodyPr>
          <a:lstStyle/>
          <a:p>
            <a:pPr algn="l">
              <a:lnSpc>
                <a:spcPts val="4040"/>
              </a:lnSpc>
            </a:pPr>
            <a:r>
              <a:rPr lang="en-US" sz="2885" b="1">
                <a:solidFill>
                  <a:srgbClr val="000000"/>
                </a:solidFill>
                <a:latin typeface="Arial Bold"/>
                <a:ea typeface="Arial Bold"/>
                <a:cs typeface="Arial Bold"/>
                <a:sym typeface="Arial Bold"/>
              </a:rPr>
              <a:t>Local Students: </a:t>
            </a:r>
            <a:r>
              <a:rPr lang="en-US" sz="2885">
                <a:solidFill>
                  <a:srgbClr val="000000"/>
                </a:solidFill>
                <a:latin typeface="Arial"/>
                <a:ea typeface="Arial"/>
                <a:cs typeface="Arial"/>
                <a:sym typeface="Arial"/>
              </a:rPr>
              <a:t>To be advised in Year 3</a:t>
            </a:r>
          </a:p>
          <a:p>
            <a:pPr algn="l">
              <a:lnSpc>
                <a:spcPts val="4040"/>
              </a:lnSpc>
            </a:pPr>
            <a:endParaRPr lang="en-US" sz="2885">
              <a:solidFill>
                <a:srgbClr val="000000"/>
              </a:solidFill>
              <a:latin typeface="Arial"/>
              <a:ea typeface="Arial"/>
              <a:cs typeface="Arial"/>
              <a:sym typeface="Arial"/>
            </a:endParaRPr>
          </a:p>
          <a:p>
            <a:pPr algn="l">
              <a:lnSpc>
                <a:spcPts val="4040"/>
              </a:lnSpc>
            </a:pPr>
            <a:r>
              <a:rPr lang="en-US" sz="2885" b="1">
                <a:solidFill>
                  <a:srgbClr val="000000"/>
                </a:solidFill>
                <a:latin typeface="Arial Bold"/>
                <a:ea typeface="Arial Bold"/>
                <a:cs typeface="Arial Bold"/>
                <a:sym typeface="Arial Bold"/>
              </a:rPr>
              <a:t>Putonghua-speaking Students:</a:t>
            </a:r>
          </a:p>
          <a:p>
            <a:pPr algn="l">
              <a:lnSpc>
                <a:spcPts val="4040"/>
              </a:lnSpc>
            </a:pPr>
            <a:r>
              <a:rPr lang="en-US" sz="2885">
                <a:solidFill>
                  <a:srgbClr val="000000"/>
                </a:solidFill>
                <a:latin typeface="Arial"/>
                <a:ea typeface="Arial"/>
                <a:cs typeface="Arial"/>
                <a:sym typeface="Arial"/>
              </a:rPr>
              <a:t>CUND9001 / CUND9002 / CUND9003 / CUND9004</a:t>
            </a:r>
          </a:p>
          <a:p>
            <a:pPr algn="l">
              <a:lnSpc>
                <a:spcPts val="4040"/>
              </a:lnSpc>
            </a:pPr>
            <a:endParaRPr lang="en-US" sz="2885">
              <a:solidFill>
                <a:srgbClr val="000000"/>
              </a:solidFill>
              <a:latin typeface="Arial"/>
              <a:ea typeface="Arial"/>
              <a:cs typeface="Arial"/>
              <a:sym typeface="Arial"/>
            </a:endParaRPr>
          </a:p>
          <a:p>
            <a:pPr algn="l">
              <a:lnSpc>
                <a:spcPts val="4040"/>
              </a:lnSpc>
            </a:pPr>
            <a:r>
              <a:rPr lang="en-US" sz="2885" b="1">
                <a:solidFill>
                  <a:srgbClr val="000000"/>
                </a:solidFill>
                <a:latin typeface="Arial Bold"/>
                <a:ea typeface="Arial Bold"/>
                <a:cs typeface="Arial Bold"/>
                <a:sym typeface="Arial Bold"/>
              </a:rPr>
              <a:t>International Students:</a:t>
            </a:r>
          </a:p>
          <a:p>
            <a:pPr algn="l">
              <a:lnSpc>
                <a:spcPts val="4040"/>
              </a:lnSpc>
            </a:pPr>
            <a:r>
              <a:rPr lang="en-US" sz="2885">
                <a:solidFill>
                  <a:srgbClr val="000000"/>
                </a:solidFill>
                <a:latin typeface="Arial"/>
                <a:ea typeface="Arial"/>
                <a:cs typeface="Arial"/>
                <a:sym typeface="Arial"/>
              </a:rPr>
              <a:t>“Chinese Language” CHIN9501 and CHIN9511 or “Chinese Culture” CHIN9521 and CHIN9522</a:t>
            </a:r>
          </a:p>
          <a:p>
            <a:pPr algn="l">
              <a:lnSpc>
                <a:spcPts val="4040"/>
              </a:lnSpc>
            </a:pPr>
            <a:endParaRPr lang="en-US" sz="2885">
              <a:solidFill>
                <a:srgbClr val="000000"/>
              </a:solidFill>
              <a:latin typeface="Arial"/>
              <a:ea typeface="Arial"/>
              <a:cs typeface="Arial"/>
              <a:sym typeface="Arial"/>
            </a:endParaRPr>
          </a:p>
          <a:p>
            <a:pPr algn="l">
              <a:lnSpc>
                <a:spcPts val="4040"/>
              </a:lnSpc>
            </a:pPr>
            <a:r>
              <a:rPr lang="en-US" sz="2885">
                <a:solidFill>
                  <a:srgbClr val="000000"/>
                </a:solidFill>
                <a:latin typeface="Arial"/>
                <a:ea typeface="Arial"/>
                <a:cs typeface="Arial"/>
                <a:sym typeface="Arial"/>
              </a:rPr>
              <a:t>Please refer to Division’s first year student handbook 2026-27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Freeform 14"/>
          <p:cNvSpPr/>
          <p:nvPr/>
        </p:nvSpPr>
        <p:spPr>
          <a:xfrm>
            <a:off x="695896" y="2360019"/>
            <a:ext cx="3984012" cy="830685"/>
          </a:xfrm>
          <a:custGeom>
            <a:avLst/>
            <a:gdLst/>
            <a:ahLst/>
            <a:cxnLst/>
            <a:rect l="l" t="t" r="r" b="b"/>
            <a:pathLst>
              <a:path w="3984012" h="830685">
                <a:moveTo>
                  <a:pt x="0" y="0"/>
                </a:moveTo>
                <a:lnTo>
                  <a:pt x="3984013" y="0"/>
                </a:lnTo>
                <a:lnTo>
                  <a:pt x="3984013" y="830685"/>
                </a:lnTo>
                <a:lnTo>
                  <a:pt x="0" y="830685"/>
                </a:lnTo>
                <a:lnTo>
                  <a:pt x="0" y="0"/>
                </a:lnTo>
                <a:close/>
              </a:path>
            </a:pathLst>
          </a:custGeom>
          <a:blipFill>
            <a:blip r:embed="rId11">
              <a:extLst>
                <a:ext uri="{96DAC541-7B7A-43D3-8B79-37D633B846F1}">
                  <asvg:svgBlip xmlns:asvg="http://schemas.microsoft.com/office/drawing/2016/SVG/main" r:embed="rId12"/>
                </a:ext>
              </a:extLst>
            </a:blip>
            <a:stretch>
              <a:fillRect l="-62782" r="-62782"/>
            </a:stretch>
          </a:blipFill>
        </p:spPr>
      </p:sp>
      <p:sp>
        <p:nvSpPr>
          <p:cNvPr id="15" name="TextBox 15"/>
          <p:cNvSpPr txBox="1"/>
          <p:nvPr/>
        </p:nvSpPr>
        <p:spPr>
          <a:xfrm>
            <a:off x="956500" y="2489149"/>
            <a:ext cx="3407569" cy="472383"/>
          </a:xfrm>
          <a:prstGeom prst="rect">
            <a:avLst/>
          </a:prstGeom>
        </p:spPr>
        <p:txBody>
          <a:bodyPr lIns="0" tIns="0" rIns="0" bIns="0" rtlCol="0" anchor="t">
            <a:spAutoFit/>
          </a:bodyPr>
          <a:lstStyle/>
          <a:p>
            <a:pPr algn="l">
              <a:lnSpc>
                <a:spcPts val="3362"/>
              </a:lnSpc>
            </a:pPr>
            <a:r>
              <a:rPr lang="en-US" sz="2401" b="1">
                <a:solidFill>
                  <a:srgbClr val="FFFFFF"/>
                </a:solidFill>
                <a:latin typeface="Arial Bold"/>
                <a:ea typeface="Arial Bold"/>
                <a:cs typeface="Arial Bold"/>
                <a:sym typeface="Arial Bold"/>
              </a:rPr>
              <a:t>Common Core Courses</a:t>
            </a:r>
          </a:p>
        </p:txBody>
      </p:sp>
      <p:sp>
        <p:nvSpPr>
          <p:cNvPr id="16" name="TextBox 16"/>
          <p:cNvSpPr txBox="1"/>
          <p:nvPr/>
        </p:nvSpPr>
        <p:spPr>
          <a:xfrm>
            <a:off x="695896" y="3390729"/>
            <a:ext cx="13321313" cy="5851817"/>
          </a:xfrm>
          <a:prstGeom prst="rect">
            <a:avLst/>
          </a:prstGeom>
        </p:spPr>
        <p:txBody>
          <a:bodyPr lIns="0" tIns="0" rIns="0" bIns="0" rtlCol="0" anchor="t">
            <a:spAutoFit/>
          </a:bodyPr>
          <a:lstStyle/>
          <a:p>
            <a:pPr algn="just">
              <a:lnSpc>
                <a:spcPts val="3451"/>
              </a:lnSpc>
            </a:pPr>
            <a:r>
              <a:rPr lang="en-US" sz="2465">
                <a:solidFill>
                  <a:srgbClr val="000000"/>
                </a:solidFill>
                <a:latin typeface="Arial"/>
                <a:ea typeface="Arial"/>
                <a:cs typeface="Arial"/>
                <a:sym typeface="Arial"/>
              </a:rPr>
              <a:t>Unless otherwise prescribed in the curriculum regulations and syllabuses, students are required to successfully complete </a:t>
            </a:r>
            <a:r>
              <a:rPr lang="en-US" sz="2465" b="1">
                <a:solidFill>
                  <a:srgbClr val="000000"/>
                </a:solidFill>
                <a:latin typeface="Arial Bold"/>
                <a:ea typeface="Arial Bold"/>
                <a:cs typeface="Arial Bold"/>
                <a:sym typeface="Arial Bold"/>
              </a:rPr>
              <a:t>24 </a:t>
            </a:r>
            <a:r>
              <a:rPr lang="en-US" sz="2465">
                <a:solidFill>
                  <a:srgbClr val="000000"/>
                </a:solidFill>
                <a:latin typeface="Arial"/>
                <a:ea typeface="Arial"/>
                <a:cs typeface="Arial"/>
                <a:sym typeface="Arial"/>
              </a:rPr>
              <a:t>credits in the Common Core Curriculum, comprising 6 credits from any four different Areas of Inquiry. Students are not allowed to take more than 24 credits of Common Core courses within an academic year, except for students who are required to make up for failed credits as well as those who take courses offered in the summer semester which are optional. In addition, Common Core courses cannot be taken as free electives.</a:t>
            </a:r>
          </a:p>
          <a:p>
            <a:pPr algn="l">
              <a:lnSpc>
                <a:spcPts val="3451"/>
              </a:lnSpc>
            </a:pPr>
            <a:endParaRPr lang="en-US" sz="2465">
              <a:solidFill>
                <a:srgbClr val="000000"/>
              </a:solidFill>
              <a:latin typeface="Arial"/>
              <a:ea typeface="Arial"/>
              <a:cs typeface="Arial"/>
              <a:sym typeface="Arial"/>
            </a:endParaRPr>
          </a:p>
          <a:p>
            <a:pPr algn="l">
              <a:lnSpc>
                <a:spcPts val="3451"/>
              </a:lnSpc>
            </a:pPr>
            <a:r>
              <a:rPr lang="en-US" sz="2465">
                <a:solidFill>
                  <a:srgbClr val="000000"/>
                </a:solidFill>
                <a:latin typeface="Arial"/>
                <a:ea typeface="Arial"/>
                <a:cs typeface="Arial"/>
                <a:sym typeface="Arial"/>
              </a:rPr>
              <a:t>There are five Areas of Inquiry (AoIs):</a:t>
            </a:r>
          </a:p>
          <a:p>
            <a:pPr marL="563604" lvl="2" indent="-187868" algn="l">
              <a:lnSpc>
                <a:spcPts val="3451"/>
              </a:lnSpc>
              <a:buFont typeface="Arial"/>
              <a:buChar char="⚬"/>
            </a:pPr>
            <a:r>
              <a:rPr lang="en-US" sz="2465">
                <a:solidFill>
                  <a:srgbClr val="000000"/>
                </a:solidFill>
                <a:latin typeface="Arial"/>
                <a:ea typeface="Arial"/>
                <a:cs typeface="Arial"/>
                <a:sym typeface="Arial"/>
              </a:rPr>
              <a:t>Scientific and Technological Literacy (course code: CCSTxxxx)</a:t>
            </a:r>
          </a:p>
          <a:p>
            <a:pPr marL="563604" lvl="2" indent="-187868" algn="l">
              <a:lnSpc>
                <a:spcPts val="3451"/>
              </a:lnSpc>
              <a:buFont typeface="Arial"/>
              <a:buChar char="⚬"/>
            </a:pPr>
            <a:r>
              <a:rPr lang="en-US" sz="2465">
                <a:solidFill>
                  <a:srgbClr val="000000"/>
                </a:solidFill>
                <a:latin typeface="Arial"/>
                <a:ea typeface="Arial"/>
                <a:cs typeface="Arial"/>
                <a:sym typeface="Arial"/>
              </a:rPr>
              <a:t>Arts and Humanities (course code: CCHUxxxx)</a:t>
            </a:r>
          </a:p>
          <a:p>
            <a:pPr marL="563604" lvl="2" indent="-187868" algn="l">
              <a:lnSpc>
                <a:spcPts val="3451"/>
              </a:lnSpc>
              <a:buFont typeface="Arial"/>
              <a:buChar char="⚬"/>
            </a:pPr>
            <a:r>
              <a:rPr lang="en-US" sz="2465">
                <a:solidFill>
                  <a:srgbClr val="000000"/>
                </a:solidFill>
                <a:latin typeface="Arial"/>
                <a:ea typeface="Arial"/>
                <a:cs typeface="Arial"/>
                <a:sym typeface="Arial"/>
              </a:rPr>
              <a:t>Global Issues (course code CCGLxxxx)</a:t>
            </a:r>
          </a:p>
          <a:p>
            <a:pPr marL="563604" lvl="2" indent="-187868" algn="l">
              <a:lnSpc>
                <a:spcPts val="3451"/>
              </a:lnSpc>
              <a:buFont typeface="Arial"/>
              <a:buChar char="⚬"/>
            </a:pPr>
            <a:r>
              <a:rPr lang="en-US" sz="2465">
                <a:solidFill>
                  <a:srgbClr val="000000"/>
                </a:solidFill>
                <a:latin typeface="Arial"/>
                <a:ea typeface="Arial"/>
                <a:cs typeface="Arial"/>
                <a:sym typeface="Arial"/>
              </a:rPr>
              <a:t>China: Culture, State and Society (course code: CCCHxxxx)</a:t>
            </a:r>
          </a:p>
          <a:p>
            <a:pPr marL="563604" lvl="2" indent="-187868" algn="l">
              <a:lnSpc>
                <a:spcPts val="3451"/>
              </a:lnSpc>
              <a:buFont typeface="Arial"/>
              <a:buChar char="⚬"/>
            </a:pPr>
            <a:r>
              <a:rPr lang="en-US" sz="2465">
                <a:solidFill>
                  <a:srgbClr val="000000"/>
                </a:solidFill>
                <a:latin typeface="Arial"/>
                <a:ea typeface="Arial"/>
                <a:cs typeface="Arial"/>
                <a:sym typeface="Arial"/>
              </a:rPr>
              <a:t>Artificial Intelligence (course code: CCAIxxxx)</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Freeform 14"/>
          <p:cNvSpPr/>
          <p:nvPr/>
        </p:nvSpPr>
        <p:spPr>
          <a:xfrm>
            <a:off x="695896" y="2113988"/>
            <a:ext cx="13321313" cy="1083840"/>
          </a:xfrm>
          <a:custGeom>
            <a:avLst/>
            <a:gdLst/>
            <a:ahLst/>
            <a:cxnLst/>
            <a:rect l="l" t="t" r="r" b="b"/>
            <a:pathLst>
              <a:path w="13321313" h="1083840">
                <a:moveTo>
                  <a:pt x="0" y="0"/>
                </a:moveTo>
                <a:lnTo>
                  <a:pt x="13321313" y="0"/>
                </a:lnTo>
                <a:lnTo>
                  <a:pt x="13321313"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TextBox 15"/>
          <p:cNvSpPr txBox="1"/>
          <p:nvPr/>
        </p:nvSpPr>
        <p:spPr>
          <a:xfrm>
            <a:off x="695896" y="2489149"/>
            <a:ext cx="13321313" cy="454247"/>
          </a:xfrm>
          <a:prstGeom prst="rect">
            <a:avLst/>
          </a:prstGeom>
        </p:spPr>
        <p:txBody>
          <a:bodyPr lIns="0" tIns="0" rIns="0" bIns="0" rtlCol="0" anchor="t">
            <a:spAutoFit/>
          </a:bodyPr>
          <a:lstStyle/>
          <a:p>
            <a:pPr algn="ctr">
              <a:lnSpc>
                <a:spcPts val="3362"/>
              </a:lnSpc>
            </a:pPr>
            <a:r>
              <a:rPr lang="en-US" sz="2401" b="1">
                <a:solidFill>
                  <a:srgbClr val="FFFFFF"/>
                </a:solidFill>
                <a:latin typeface="Arial Bold"/>
                <a:ea typeface="Arial Bold"/>
                <a:cs typeface="Arial Bold"/>
                <a:sym typeface="Arial Bold"/>
              </a:rPr>
              <a:t>UGRE1001 Introduction to the Constitution, the Basic Law and the National Security Law</a:t>
            </a:r>
          </a:p>
        </p:txBody>
      </p:sp>
      <p:sp>
        <p:nvSpPr>
          <p:cNvPr id="16" name="TextBox 16"/>
          <p:cNvSpPr txBox="1"/>
          <p:nvPr/>
        </p:nvSpPr>
        <p:spPr>
          <a:xfrm>
            <a:off x="683671" y="3445478"/>
            <a:ext cx="13333538" cy="3946525"/>
          </a:xfrm>
          <a:prstGeom prst="rect">
            <a:avLst/>
          </a:prstGeom>
        </p:spPr>
        <p:txBody>
          <a:bodyPr lIns="0" tIns="0" rIns="0" bIns="0" rtlCol="0" anchor="t">
            <a:spAutoFit/>
          </a:bodyPr>
          <a:lstStyle/>
          <a:p>
            <a:pPr marL="539751" lvl="1" indent="-269876" algn="l">
              <a:lnSpc>
                <a:spcPts val="3500"/>
              </a:lnSpc>
              <a:buFont typeface="Arial"/>
              <a:buChar char="•"/>
            </a:pPr>
            <a:r>
              <a:rPr lang="en-US" sz="2500">
                <a:solidFill>
                  <a:srgbClr val="000000"/>
                </a:solidFill>
                <a:latin typeface="Arial"/>
                <a:ea typeface="Arial"/>
                <a:cs typeface="Arial"/>
                <a:sym typeface="Arial"/>
              </a:rPr>
              <a:t>This is a non-credit bearing course which is required by the University under Regulation UG5(f) of the Regulations for First Degree Curricula as part of the graduation requirements for all current Full-time and Part-time Undergraduates. New students can start to take this course after September 1, 2025.</a:t>
            </a:r>
          </a:p>
          <a:p>
            <a:pPr marL="539751" lvl="1" indent="-269876" algn="l">
              <a:lnSpc>
                <a:spcPts val="3500"/>
              </a:lnSpc>
              <a:buFont typeface="Arial"/>
              <a:buChar char="•"/>
            </a:pPr>
            <a:r>
              <a:rPr lang="en-US" sz="2500">
                <a:solidFill>
                  <a:srgbClr val="000000"/>
                </a:solidFill>
                <a:latin typeface="Arial"/>
                <a:ea typeface="Arial"/>
                <a:cs typeface="Arial"/>
                <a:sym typeface="Arial"/>
              </a:rPr>
              <a:t>This course aims to provide a basic introduction of the Constitution, the Basic Law and the National Security Law. You can access the </a:t>
            </a:r>
            <a:r>
              <a:rPr lang="en-US" sz="2500" u="sng">
                <a:solidFill>
                  <a:srgbClr val="000000"/>
                </a:solidFill>
                <a:latin typeface="Arial"/>
                <a:ea typeface="Arial"/>
                <a:cs typeface="Arial"/>
                <a:sym typeface="Arial"/>
                <a:hlinkClick r:id="rId13" tooltip="https://www.cedars.hku.hk/ge/ugre1001.html"/>
              </a:rPr>
              <a:t>link</a:t>
            </a:r>
            <a:r>
              <a:rPr lang="en-US" sz="2500">
                <a:solidFill>
                  <a:srgbClr val="000000"/>
                </a:solidFill>
                <a:latin typeface="Arial"/>
                <a:ea typeface="Arial"/>
                <a:cs typeface="Arial"/>
                <a:sym typeface="Arial"/>
              </a:rPr>
              <a:t> at CEDARS-General Education for the information on this course. Please click </a:t>
            </a:r>
            <a:r>
              <a:rPr lang="en-US" sz="2500" u="sng">
                <a:solidFill>
                  <a:srgbClr val="000000"/>
                </a:solidFill>
                <a:latin typeface="Arial"/>
                <a:ea typeface="Arial"/>
                <a:cs typeface="Arial"/>
                <a:sym typeface="Arial"/>
                <a:hlinkClick r:id="rId14" tooltip="https://intraweb.hku.hk/reserved_1/sis_student/sis/reference-materials/Students_Guide_to_UGRE1001.pdf"/>
              </a:rPr>
              <a:t>here</a:t>
            </a:r>
            <a:r>
              <a:rPr lang="en-US" sz="2500">
                <a:solidFill>
                  <a:srgbClr val="000000"/>
                </a:solidFill>
                <a:latin typeface="Arial"/>
                <a:ea typeface="Arial"/>
                <a:cs typeface="Arial"/>
                <a:sym typeface="Arial"/>
              </a:rPr>
              <a:t> to access the “UGRE1001 Student Guide” on </a:t>
            </a:r>
            <a:r>
              <a:rPr lang="en-US" sz="2500" u="none">
                <a:solidFill>
                  <a:srgbClr val="000000"/>
                </a:solidFill>
                <a:latin typeface="Arial"/>
                <a:ea typeface="Arial"/>
                <a:cs typeface="Arial"/>
                <a:sym typeface="Arial"/>
              </a:rPr>
              <a:t>in</a:t>
            </a:r>
            <a:r>
              <a:rPr lang="en-US" sz="2500">
                <a:solidFill>
                  <a:srgbClr val="000000"/>
                </a:solidFill>
                <a:latin typeface="Arial"/>
                <a:ea typeface="Arial"/>
                <a:cs typeface="Arial"/>
                <a:sym typeface="Arial"/>
              </a:rPr>
              <a:t>structions for access to the course. (Login to HKU Portal is required.)</a:t>
            </a:r>
          </a:p>
          <a:p>
            <a:pPr marL="539751" lvl="1" indent="-269876" algn="l">
              <a:lnSpc>
                <a:spcPts val="3500"/>
              </a:lnSpc>
              <a:buFont typeface="Arial"/>
              <a:buChar char="•"/>
            </a:pPr>
            <a:r>
              <a:rPr lang="en-US" sz="2500">
                <a:solidFill>
                  <a:srgbClr val="000000"/>
                </a:solidFill>
                <a:latin typeface="Arial"/>
                <a:ea typeface="Arial"/>
                <a:cs typeface="Arial"/>
                <a:sym typeface="Arial"/>
              </a:rPr>
              <a:t>Please refer to the page </a:t>
            </a:r>
            <a:r>
              <a:rPr lang="en-US" sz="2500" u="sng">
                <a:solidFill>
                  <a:srgbClr val="000000"/>
                </a:solidFill>
                <a:latin typeface="Arial"/>
                <a:ea typeface="Arial"/>
                <a:cs typeface="Arial"/>
                <a:sym typeface="Arial"/>
                <a:hlinkClick r:id="rId15" tooltip="https://firstyear.hku.hk/study/ugre1001-introduction-to-the-constitution-the-basic-law-and-the-national-security-law/"/>
              </a:rPr>
              <a:t>here</a:t>
            </a:r>
            <a:r>
              <a:rPr lang="en-US" sz="2500">
                <a:solidFill>
                  <a:srgbClr val="000000"/>
                </a:solidFill>
                <a:latin typeface="Arial"/>
                <a:ea typeface="Arial"/>
                <a:cs typeface="Arial"/>
                <a:sym typeface="Arial"/>
              </a:rPr>
              <a:t> for any latest updates on this course.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810939" y="2138467"/>
            <a:ext cx="7952061" cy="949328"/>
          </a:xfrm>
          <a:prstGeom prst="rect">
            <a:avLst/>
          </a:prstGeom>
        </p:spPr>
        <p:txBody>
          <a:bodyPr lIns="0" tIns="0" rIns="0" bIns="0" rtlCol="0" anchor="t">
            <a:spAutoFit/>
          </a:bodyPr>
          <a:lstStyle/>
          <a:p>
            <a:pPr algn="l">
              <a:lnSpc>
                <a:spcPts val="6998"/>
              </a:lnSpc>
            </a:pPr>
            <a:r>
              <a:rPr lang="en-US" sz="4999" b="1">
                <a:solidFill>
                  <a:srgbClr val="1DB181"/>
                </a:solidFill>
                <a:latin typeface="Work Sans Bold"/>
                <a:ea typeface="Work Sans Bold"/>
                <a:cs typeface="Work Sans Bold"/>
                <a:sym typeface="Work Sans Bold"/>
              </a:rPr>
              <a:t>Suggested Study Plan</a:t>
            </a:r>
          </a:p>
        </p:txBody>
      </p:sp>
      <p:grpSp>
        <p:nvGrpSpPr>
          <p:cNvPr id="15" name="Group 15"/>
          <p:cNvGrpSpPr/>
          <p:nvPr/>
        </p:nvGrpSpPr>
        <p:grpSpPr>
          <a:xfrm>
            <a:off x="2971800" y="3324920"/>
            <a:ext cx="9339262" cy="6515167"/>
            <a:chOff x="0" y="0"/>
            <a:chExt cx="12452350" cy="8686889"/>
          </a:xfrm>
        </p:grpSpPr>
        <p:sp>
          <p:nvSpPr>
            <p:cNvPr id="16" name="Freeform 16"/>
            <p:cNvSpPr/>
            <p:nvPr/>
          </p:nvSpPr>
          <p:spPr>
            <a:xfrm>
              <a:off x="0" y="0"/>
              <a:ext cx="12452350" cy="8686927"/>
            </a:xfrm>
            <a:custGeom>
              <a:avLst/>
              <a:gdLst/>
              <a:ahLst/>
              <a:cxnLst/>
              <a:rect l="l" t="t" r="r" b="b"/>
              <a:pathLst>
                <a:path w="12452350" h="8686927">
                  <a:moveTo>
                    <a:pt x="0" y="0"/>
                  </a:moveTo>
                  <a:lnTo>
                    <a:pt x="12452350" y="0"/>
                  </a:lnTo>
                  <a:lnTo>
                    <a:pt x="12452350" y="8686927"/>
                  </a:lnTo>
                  <a:lnTo>
                    <a:pt x="0" y="8686927"/>
                  </a:lnTo>
                  <a:lnTo>
                    <a:pt x="0" y="0"/>
                  </a:lnTo>
                  <a:close/>
                </a:path>
              </a:pathLst>
            </a:custGeom>
            <a:blipFill>
              <a:blip r:embed="rId11"/>
              <a:stretch>
                <a:fillRect/>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3"/>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4">
              <a:extLst>
                <a:ext uri="{96DAC541-7B7A-43D3-8B79-37D633B846F1}">
                  <asvg:svgBlip xmlns:asvg="http://schemas.microsoft.com/office/drawing/2016/SVG/main" r:embed="rId5"/>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8">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9">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10">
              <a:extLst>
                <a:ext uri="{96DAC541-7B7A-43D3-8B79-37D633B846F1}">
                  <asvg:svgBlip xmlns:asvg="http://schemas.microsoft.com/office/drawing/2016/SVG/main" r:embed="rId11"/>
                </a:ext>
              </a:extLst>
            </a:blip>
            <a:stretch>
              <a:fillRect l="-151" r="-151"/>
            </a:stretch>
          </a:blipFill>
        </p:spPr>
      </p:sp>
      <p:sp>
        <p:nvSpPr>
          <p:cNvPr id="14" name="TextBox 14"/>
          <p:cNvSpPr txBox="1"/>
          <p:nvPr/>
        </p:nvSpPr>
        <p:spPr>
          <a:xfrm>
            <a:off x="1028700" y="2044332"/>
            <a:ext cx="4762500" cy="531095"/>
          </a:xfrm>
          <a:prstGeom prst="rect">
            <a:avLst/>
          </a:prstGeom>
        </p:spPr>
        <p:txBody>
          <a:bodyPr lIns="0" tIns="0" rIns="0" bIns="0" rtlCol="0" anchor="t">
            <a:spAutoFit/>
          </a:bodyPr>
          <a:lstStyle/>
          <a:p>
            <a:pPr algn="l">
              <a:lnSpc>
                <a:spcPts val="3923"/>
              </a:lnSpc>
            </a:pPr>
            <a:r>
              <a:rPr lang="en-US" sz="2803" b="1">
                <a:solidFill>
                  <a:srgbClr val="1DB181"/>
                </a:solidFill>
                <a:latin typeface="Work Sans Bold"/>
                <a:ea typeface="Work Sans Bold"/>
                <a:cs typeface="Work Sans Bold"/>
                <a:sym typeface="Work Sans Bold"/>
              </a:rPr>
              <a:t>Suggested Study Plan</a:t>
            </a:r>
          </a:p>
        </p:txBody>
      </p:sp>
      <p:grpSp>
        <p:nvGrpSpPr>
          <p:cNvPr id="15" name="Group 15"/>
          <p:cNvGrpSpPr/>
          <p:nvPr/>
        </p:nvGrpSpPr>
        <p:grpSpPr>
          <a:xfrm>
            <a:off x="2294563" y="2637063"/>
            <a:ext cx="10187178" cy="7649937"/>
            <a:chOff x="0" y="0"/>
            <a:chExt cx="13582904" cy="10199916"/>
          </a:xfrm>
        </p:grpSpPr>
        <p:sp>
          <p:nvSpPr>
            <p:cNvPr id="16" name="Freeform 16"/>
            <p:cNvSpPr/>
            <p:nvPr/>
          </p:nvSpPr>
          <p:spPr>
            <a:xfrm>
              <a:off x="0" y="0"/>
              <a:ext cx="13582904" cy="10199878"/>
            </a:xfrm>
            <a:custGeom>
              <a:avLst/>
              <a:gdLst/>
              <a:ahLst/>
              <a:cxnLst/>
              <a:rect l="l" t="t" r="r" b="b"/>
              <a:pathLst>
                <a:path w="13582904" h="10199878">
                  <a:moveTo>
                    <a:pt x="0" y="0"/>
                  </a:moveTo>
                  <a:lnTo>
                    <a:pt x="13582904" y="0"/>
                  </a:lnTo>
                  <a:lnTo>
                    <a:pt x="13582904" y="10199878"/>
                  </a:lnTo>
                  <a:lnTo>
                    <a:pt x="0" y="10199878"/>
                  </a:lnTo>
                  <a:lnTo>
                    <a:pt x="0" y="0"/>
                  </a:lnTo>
                  <a:close/>
                </a:path>
              </a:pathLst>
            </a:custGeom>
            <a:blipFill>
              <a:blip r:embed="rId12"/>
              <a:stretch>
                <a:fillRect/>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2044332"/>
            <a:ext cx="4762500" cy="531095"/>
          </a:xfrm>
          <a:prstGeom prst="rect">
            <a:avLst/>
          </a:prstGeom>
        </p:spPr>
        <p:txBody>
          <a:bodyPr lIns="0" tIns="0" rIns="0" bIns="0" rtlCol="0" anchor="t">
            <a:spAutoFit/>
          </a:bodyPr>
          <a:lstStyle/>
          <a:p>
            <a:pPr algn="l">
              <a:lnSpc>
                <a:spcPts val="3923"/>
              </a:lnSpc>
            </a:pPr>
            <a:r>
              <a:rPr lang="en-US" sz="2803" b="1">
                <a:solidFill>
                  <a:srgbClr val="1DB181"/>
                </a:solidFill>
                <a:latin typeface="Work Sans Bold"/>
                <a:ea typeface="Work Sans Bold"/>
                <a:cs typeface="Work Sans Bold"/>
                <a:sym typeface="Work Sans Bold"/>
              </a:rPr>
              <a:t>Suggested Study Plan</a:t>
            </a:r>
          </a:p>
        </p:txBody>
      </p:sp>
      <p:grpSp>
        <p:nvGrpSpPr>
          <p:cNvPr id="15" name="Group 15"/>
          <p:cNvGrpSpPr/>
          <p:nvPr/>
        </p:nvGrpSpPr>
        <p:grpSpPr>
          <a:xfrm>
            <a:off x="2133600" y="2687622"/>
            <a:ext cx="10442524" cy="7599378"/>
            <a:chOff x="0" y="0"/>
            <a:chExt cx="13923366" cy="10132504"/>
          </a:xfrm>
        </p:grpSpPr>
        <p:sp>
          <p:nvSpPr>
            <p:cNvPr id="16" name="Freeform 16"/>
            <p:cNvSpPr/>
            <p:nvPr/>
          </p:nvSpPr>
          <p:spPr>
            <a:xfrm>
              <a:off x="0" y="0"/>
              <a:ext cx="13923390" cy="10132568"/>
            </a:xfrm>
            <a:custGeom>
              <a:avLst/>
              <a:gdLst/>
              <a:ahLst/>
              <a:cxnLst/>
              <a:rect l="l" t="t" r="r" b="b"/>
              <a:pathLst>
                <a:path w="13923390" h="10132568">
                  <a:moveTo>
                    <a:pt x="0" y="0"/>
                  </a:moveTo>
                  <a:lnTo>
                    <a:pt x="13923390" y="0"/>
                  </a:lnTo>
                  <a:lnTo>
                    <a:pt x="13923390" y="10132568"/>
                  </a:lnTo>
                  <a:lnTo>
                    <a:pt x="0" y="10132568"/>
                  </a:lnTo>
                  <a:lnTo>
                    <a:pt x="0" y="0"/>
                  </a:lnTo>
                  <a:close/>
                </a:path>
              </a:pathLst>
            </a:custGeom>
            <a:blipFill>
              <a:blip r:embed="rId11"/>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1987182"/>
            <a:ext cx="9552089" cy="859717"/>
          </a:xfrm>
          <a:prstGeom prst="rect">
            <a:avLst/>
          </a:prstGeom>
        </p:spPr>
        <p:txBody>
          <a:bodyPr lIns="0" tIns="0" rIns="0" bIns="0" rtlCol="0" anchor="t">
            <a:spAutoFit/>
          </a:bodyPr>
          <a:lstStyle/>
          <a:p>
            <a:pPr algn="l">
              <a:lnSpc>
                <a:spcPts val="6164"/>
              </a:lnSpc>
            </a:pPr>
            <a:r>
              <a:rPr lang="en-US" sz="4402" b="1">
                <a:solidFill>
                  <a:srgbClr val="1DB181"/>
                </a:solidFill>
                <a:latin typeface="Work Sans Bold"/>
                <a:ea typeface="Work Sans Bold"/>
                <a:cs typeface="Work Sans Bold"/>
                <a:sym typeface="Work Sans Bold"/>
              </a:rPr>
              <a:t>Course Structure of AI Programme</a:t>
            </a:r>
          </a:p>
        </p:txBody>
      </p:sp>
      <p:sp>
        <p:nvSpPr>
          <p:cNvPr id="15" name="Freeform 15"/>
          <p:cNvSpPr/>
          <p:nvPr/>
        </p:nvSpPr>
        <p:spPr>
          <a:xfrm>
            <a:off x="2577589" y="3009900"/>
            <a:ext cx="8199653" cy="2683097"/>
          </a:xfrm>
          <a:custGeom>
            <a:avLst/>
            <a:gdLst/>
            <a:ahLst/>
            <a:cxnLst/>
            <a:rect l="l" t="t" r="r" b="b"/>
            <a:pathLst>
              <a:path w="8199653" h="2683097">
                <a:moveTo>
                  <a:pt x="0" y="0"/>
                </a:moveTo>
                <a:lnTo>
                  <a:pt x="8199653" y="0"/>
                </a:lnTo>
                <a:lnTo>
                  <a:pt x="8199653" y="2683097"/>
                </a:lnTo>
                <a:lnTo>
                  <a:pt x="0" y="2683097"/>
                </a:lnTo>
                <a:lnTo>
                  <a:pt x="0" y="0"/>
                </a:lnTo>
                <a:close/>
              </a:path>
            </a:pathLst>
          </a:custGeom>
          <a:blipFill>
            <a:blip r:embed="rId11">
              <a:extLst>
                <a:ext uri="{96DAC541-7B7A-43D3-8B79-37D633B846F1}">
                  <asvg:svgBlip xmlns:asvg="http://schemas.microsoft.com/office/drawing/2016/SVG/main" r:embed="rId12"/>
                </a:ext>
              </a:extLst>
            </a:blip>
            <a:stretch>
              <a:fillRect t="-401" b="-401"/>
            </a:stretch>
          </a:blipFill>
        </p:spPr>
      </p:sp>
      <p:sp>
        <p:nvSpPr>
          <p:cNvPr id="16" name="Freeform 16"/>
          <p:cNvSpPr/>
          <p:nvPr/>
        </p:nvSpPr>
        <p:spPr>
          <a:xfrm>
            <a:off x="1092146" y="7919314"/>
            <a:ext cx="11170320" cy="1501178"/>
          </a:xfrm>
          <a:custGeom>
            <a:avLst/>
            <a:gdLst/>
            <a:ahLst/>
            <a:cxnLst/>
            <a:rect l="l" t="t" r="r" b="b"/>
            <a:pathLst>
              <a:path w="11170320" h="1501178">
                <a:moveTo>
                  <a:pt x="0" y="0"/>
                </a:moveTo>
                <a:lnTo>
                  <a:pt x="11170320" y="0"/>
                </a:lnTo>
                <a:lnTo>
                  <a:pt x="11170320" y="1501178"/>
                </a:lnTo>
                <a:lnTo>
                  <a:pt x="0" y="1501178"/>
                </a:lnTo>
                <a:lnTo>
                  <a:pt x="0" y="0"/>
                </a:lnTo>
                <a:close/>
              </a:path>
            </a:pathLst>
          </a:custGeom>
          <a:blipFill>
            <a:blip r:embed="rId13">
              <a:extLst>
                <a:ext uri="{96DAC541-7B7A-43D3-8B79-37D633B846F1}">
                  <asvg:svgBlip xmlns:asvg="http://schemas.microsoft.com/office/drawing/2016/SVG/main" r:embed="rId14"/>
                </a:ext>
              </a:extLst>
            </a:blip>
            <a:stretch>
              <a:fillRect t="-431" b="-431"/>
            </a:stretch>
          </a:blipFill>
        </p:spPr>
      </p:sp>
      <p:sp>
        <p:nvSpPr>
          <p:cNvPr id="17" name="Freeform 17"/>
          <p:cNvSpPr/>
          <p:nvPr/>
        </p:nvSpPr>
        <p:spPr>
          <a:xfrm>
            <a:off x="349453" y="5977414"/>
            <a:ext cx="12655848" cy="1601514"/>
          </a:xfrm>
          <a:custGeom>
            <a:avLst/>
            <a:gdLst/>
            <a:ahLst/>
            <a:cxnLst/>
            <a:rect l="l" t="t" r="r" b="b"/>
            <a:pathLst>
              <a:path w="12655848" h="1601514">
                <a:moveTo>
                  <a:pt x="0" y="0"/>
                </a:moveTo>
                <a:lnTo>
                  <a:pt x="12655849" y="0"/>
                </a:lnTo>
                <a:lnTo>
                  <a:pt x="12655849" y="1601514"/>
                </a:lnTo>
                <a:lnTo>
                  <a:pt x="0" y="1601514"/>
                </a:lnTo>
                <a:lnTo>
                  <a:pt x="0" y="0"/>
                </a:lnTo>
                <a:close/>
              </a:path>
            </a:pathLst>
          </a:custGeom>
          <a:blipFill>
            <a:blip r:embed="rId15">
              <a:extLst>
                <a:ext uri="{96DAC541-7B7A-43D3-8B79-37D633B846F1}">
                  <asvg:svgBlip xmlns:asvg="http://schemas.microsoft.com/office/drawing/2016/SVG/main" r:embed="rId16"/>
                </a:ext>
              </a:extLst>
            </a:blip>
            <a:stretch>
              <a:fillRect t="-541" b="-542"/>
            </a:stretch>
          </a:blipFill>
        </p:spPr>
      </p:sp>
      <p:grpSp>
        <p:nvGrpSpPr>
          <p:cNvPr id="18" name="Group 18"/>
          <p:cNvGrpSpPr/>
          <p:nvPr/>
        </p:nvGrpSpPr>
        <p:grpSpPr>
          <a:xfrm>
            <a:off x="4606347" y="4076700"/>
            <a:ext cx="2328824" cy="778688"/>
            <a:chOff x="0" y="0"/>
            <a:chExt cx="3105099" cy="1038250"/>
          </a:xfrm>
        </p:grpSpPr>
        <p:sp>
          <p:nvSpPr>
            <p:cNvPr id="19" name="Freeform 19"/>
            <p:cNvSpPr/>
            <p:nvPr/>
          </p:nvSpPr>
          <p:spPr>
            <a:xfrm>
              <a:off x="0" y="0"/>
              <a:ext cx="3105150" cy="1038225"/>
            </a:xfrm>
            <a:custGeom>
              <a:avLst/>
              <a:gdLst/>
              <a:ahLst/>
              <a:cxnLst/>
              <a:rect l="l" t="t" r="r" b="b"/>
              <a:pathLst>
                <a:path w="3105150" h="1038225">
                  <a:moveTo>
                    <a:pt x="0" y="0"/>
                  </a:moveTo>
                  <a:lnTo>
                    <a:pt x="3105150" y="0"/>
                  </a:lnTo>
                  <a:lnTo>
                    <a:pt x="3105150" y="1038225"/>
                  </a:lnTo>
                  <a:lnTo>
                    <a:pt x="0" y="1038225"/>
                  </a:lnTo>
                  <a:lnTo>
                    <a:pt x="0" y="0"/>
                  </a:lnTo>
                  <a:close/>
                </a:path>
              </a:pathLst>
            </a:custGeom>
            <a:blipFill>
              <a:blip r:embed="rId17"/>
              <a:stretch>
                <a:fillRect t="-154" r="1" b="-157"/>
              </a:stretch>
            </a:blipFill>
          </p:spPr>
        </p:sp>
      </p:grpSp>
      <p:grpSp>
        <p:nvGrpSpPr>
          <p:cNvPr id="20" name="Group 20"/>
          <p:cNvGrpSpPr/>
          <p:nvPr/>
        </p:nvGrpSpPr>
        <p:grpSpPr>
          <a:xfrm>
            <a:off x="4673041" y="4137308"/>
            <a:ext cx="2080346" cy="557822"/>
            <a:chOff x="0" y="0"/>
            <a:chExt cx="2773794" cy="743763"/>
          </a:xfrm>
        </p:grpSpPr>
        <p:sp>
          <p:nvSpPr>
            <p:cNvPr id="21" name="Freeform 21"/>
            <p:cNvSpPr/>
            <p:nvPr/>
          </p:nvSpPr>
          <p:spPr>
            <a:xfrm>
              <a:off x="0" y="0"/>
              <a:ext cx="2773807" cy="743712"/>
            </a:xfrm>
            <a:custGeom>
              <a:avLst/>
              <a:gdLst/>
              <a:ahLst/>
              <a:cxnLst/>
              <a:rect l="l" t="t" r="r" b="b"/>
              <a:pathLst>
                <a:path w="2773807" h="743712">
                  <a:moveTo>
                    <a:pt x="12573" y="0"/>
                  </a:moveTo>
                  <a:lnTo>
                    <a:pt x="2649601" y="645668"/>
                  </a:lnTo>
                  <a:lnTo>
                    <a:pt x="2637028" y="697738"/>
                  </a:lnTo>
                  <a:lnTo>
                    <a:pt x="0" y="52070"/>
                  </a:lnTo>
                  <a:close/>
                  <a:moveTo>
                    <a:pt x="2636520" y="587121"/>
                  </a:moveTo>
                  <a:lnTo>
                    <a:pt x="2773807" y="703707"/>
                  </a:lnTo>
                  <a:lnTo>
                    <a:pt x="2598039" y="743712"/>
                  </a:lnTo>
                  <a:close/>
                </a:path>
              </a:pathLst>
            </a:custGeom>
            <a:solidFill>
              <a:srgbClr val="1F497D"/>
            </a:solidFill>
          </p:spPr>
        </p:sp>
      </p:grpSp>
      <p:grpSp>
        <p:nvGrpSpPr>
          <p:cNvPr id="22" name="Group 22"/>
          <p:cNvGrpSpPr/>
          <p:nvPr/>
        </p:nvGrpSpPr>
        <p:grpSpPr>
          <a:xfrm>
            <a:off x="6565163" y="4060012"/>
            <a:ext cx="2340912" cy="778688"/>
            <a:chOff x="0" y="0"/>
            <a:chExt cx="3121216" cy="1038250"/>
          </a:xfrm>
        </p:grpSpPr>
        <p:sp>
          <p:nvSpPr>
            <p:cNvPr id="23" name="Freeform 23"/>
            <p:cNvSpPr/>
            <p:nvPr/>
          </p:nvSpPr>
          <p:spPr>
            <a:xfrm>
              <a:off x="0" y="0"/>
              <a:ext cx="3121279" cy="1038225"/>
            </a:xfrm>
            <a:custGeom>
              <a:avLst/>
              <a:gdLst/>
              <a:ahLst/>
              <a:cxnLst/>
              <a:rect l="l" t="t" r="r" b="b"/>
              <a:pathLst>
                <a:path w="3121279" h="1038225">
                  <a:moveTo>
                    <a:pt x="0" y="0"/>
                  </a:moveTo>
                  <a:lnTo>
                    <a:pt x="3121279" y="0"/>
                  </a:lnTo>
                  <a:lnTo>
                    <a:pt x="3121279" y="1038225"/>
                  </a:lnTo>
                  <a:lnTo>
                    <a:pt x="0" y="1038225"/>
                  </a:lnTo>
                  <a:lnTo>
                    <a:pt x="0" y="0"/>
                  </a:lnTo>
                  <a:close/>
                </a:path>
              </a:pathLst>
            </a:custGeom>
            <a:blipFill>
              <a:blip r:embed="rId18"/>
              <a:stretch>
                <a:fillRect t="-103" r="2" b="-106"/>
              </a:stretch>
            </a:blipFill>
          </p:spPr>
        </p:sp>
      </p:grpSp>
      <p:sp>
        <p:nvSpPr>
          <p:cNvPr id="24" name="Freeform 24"/>
          <p:cNvSpPr/>
          <p:nvPr/>
        </p:nvSpPr>
        <p:spPr>
          <a:xfrm>
            <a:off x="6378111" y="5511698"/>
            <a:ext cx="662540" cy="661692"/>
          </a:xfrm>
          <a:custGeom>
            <a:avLst/>
            <a:gdLst/>
            <a:ahLst/>
            <a:cxnLst/>
            <a:rect l="l" t="t" r="r" b="b"/>
            <a:pathLst>
              <a:path w="662540" h="661692">
                <a:moveTo>
                  <a:pt x="0" y="0"/>
                </a:moveTo>
                <a:lnTo>
                  <a:pt x="662540" y="0"/>
                </a:lnTo>
                <a:lnTo>
                  <a:pt x="662540" y="661693"/>
                </a:lnTo>
                <a:lnTo>
                  <a:pt x="0" y="661693"/>
                </a:lnTo>
                <a:lnTo>
                  <a:pt x="0" y="0"/>
                </a:lnTo>
                <a:close/>
              </a:path>
            </a:pathLst>
          </a:custGeom>
          <a:blipFill>
            <a:blip r:embed="rId19">
              <a:extLst>
                <a:ext uri="{96DAC541-7B7A-43D3-8B79-37D633B846F1}">
                  <asvg:svgBlip xmlns:asvg="http://schemas.microsoft.com/office/drawing/2016/SVG/main" r:embed="rId20"/>
                </a:ext>
              </a:extLst>
            </a:blip>
            <a:stretch>
              <a:fillRect t="-63" b="-64"/>
            </a:stretch>
          </a:blipFill>
        </p:spPr>
      </p:sp>
      <p:sp>
        <p:nvSpPr>
          <p:cNvPr id="25" name="Freeform 25"/>
          <p:cNvSpPr/>
          <p:nvPr/>
        </p:nvSpPr>
        <p:spPr>
          <a:xfrm>
            <a:off x="6378064" y="7448560"/>
            <a:ext cx="662616" cy="661673"/>
          </a:xfrm>
          <a:custGeom>
            <a:avLst/>
            <a:gdLst/>
            <a:ahLst/>
            <a:cxnLst/>
            <a:rect l="l" t="t" r="r" b="b"/>
            <a:pathLst>
              <a:path w="662616" h="661673">
                <a:moveTo>
                  <a:pt x="0" y="0"/>
                </a:moveTo>
                <a:lnTo>
                  <a:pt x="662616" y="0"/>
                </a:lnTo>
                <a:lnTo>
                  <a:pt x="662616" y="661673"/>
                </a:lnTo>
                <a:lnTo>
                  <a:pt x="0" y="661673"/>
                </a:lnTo>
                <a:lnTo>
                  <a:pt x="0" y="0"/>
                </a:lnTo>
                <a:close/>
              </a:path>
            </a:pathLst>
          </a:custGeom>
          <a:blipFill>
            <a:blip r:embed="rId21">
              <a:extLst>
                <a:ext uri="{96DAC541-7B7A-43D3-8B79-37D633B846F1}">
                  <asvg:svgBlip xmlns:asvg="http://schemas.microsoft.com/office/drawing/2016/SVG/main" r:embed="rId22"/>
                </a:ext>
              </a:extLst>
            </a:blip>
            <a:stretch>
              <a:fillRect t="-70" b="-71"/>
            </a:stretch>
          </a:blipFill>
        </p:spPr>
      </p:sp>
      <p:grpSp>
        <p:nvGrpSpPr>
          <p:cNvPr id="26" name="Group 26"/>
          <p:cNvGrpSpPr/>
          <p:nvPr/>
        </p:nvGrpSpPr>
        <p:grpSpPr>
          <a:xfrm>
            <a:off x="6753387" y="4137308"/>
            <a:ext cx="2092633" cy="558022"/>
            <a:chOff x="0" y="0"/>
            <a:chExt cx="2790177" cy="744030"/>
          </a:xfrm>
        </p:grpSpPr>
        <p:sp>
          <p:nvSpPr>
            <p:cNvPr id="27" name="Freeform 27"/>
            <p:cNvSpPr/>
            <p:nvPr/>
          </p:nvSpPr>
          <p:spPr>
            <a:xfrm>
              <a:off x="0" y="0"/>
              <a:ext cx="2790190" cy="743966"/>
            </a:xfrm>
            <a:custGeom>
              <a:avLst/>
              <a:gdLst/>
              <a:ahLst/>
              <a:cxnLst/>
              <a:rect l="l" t="t" r="r" b="b"/>
              <a:pathLst>
                <a:path w="2790190" h="743966">
                  <a:moveTo>
                    <a:pt x="2777490" y="0"/>
                  </a:moveTo>
                  <a:lnTo>
                    <a:pt x="124079" y="645922"/>
                  </a:lnTo>
                  <a:lnTo>
                    <a:pt x="137033" y="697992"/>
                  </a:lnTo>
                  <a:lnTo>
                    <a:pt x="2790190" y="52070"/>
                  </a:lnTo>
                  <a:close/>
                  <a:moveTo>
                    <a:pt x="137541" y="587375"/>
                  </a:moveTo>
                  <a:lnTo>
                    <a:pt x="0" y="703707"/>
                  </a:lnTo>
                  <a:lnTo>
                    <a:pt x="175768" y="743966"/>
                  </a:lnTo>
                  <a:close/>
                </a:path>
              </a:pathLst>
            </a:custGeom>
            <a:solidFill>
              <a:srgbClr val="1F497D"/>
            </a:solidFill>
          </p:spPr>
        </p:sp>
      </p:grpSp>
      <p:sp>
        <p:nvSpPr>
          <p:cNvPr id="28" name="Freeform 28"/>
          <p:cNvSpPr/>
          <p:nvPr/>
        </p:nvSpPr>
        <p:spPr>
          <a:xfrm>
            <a:off x="13129031" y="4047420"/>
            <a:ext cx="981827" cy="5036182"/>
          </a:xfrm>
          <a:custGeom>
            <a:avLst/>
            <a:gdLst/>
            <a:ahLst/>
            <a:cxnLst/>
            <a:rect l="l" t="t" r="r" b="b"/>
            <a:pathLst>
              <a:path w="981827" h="5036182">
                <a:moveTo>
                  <a:pt x="0" y="0"/>
                </a:moveTo>
                <a:lnTo>
                  <a:pt x="981828" y="0"/>
                </a:lnTo>
                <a:lnTo>
                  <a:pt x="981828" y="5036182"/>
                </a:lnTo>
                <a:lnTo>
                  <a:pt x="0" y="5036182"/>
                </a:lnTo>
                <a:lnTo>
                  <a:pt x="0" y="0"/>
                </a:lnTo>
                <a:close/>
              </a:path>
            </a:pathLst>
          </a:custGeom>
          <a:blipFill>
            <a:blip r:embed="rId23">
              <a:extLst>
                <a:ext uri="{96DAC541-7B7A-43D3-8B79-37D633B846F1}">
                  <asvg:svgBlip xmlns:asvg="http://schemas.microsoft.com/office/drawing/2016/SVG/main" r:embed="rId24"/>
                </a:ext>
              </a:extLst>
            </a:blip>
            <a:stretch>
              <a:fillRect l="-421" r="-422"/>
            </a:stretch>
          </a:blipFill>
        </p:spPr>
      </p:sp>
      <p:sp>
        <p:nvSpPr>
          <p:cNvPr id="29" name="TextBox 29"/>
          <p:cNvSpPr txBox="1"/>
          <p:nvPr/>
        </p:nvSpPr>
        <p:spPr>
          <a:xfrm>
            <a:off x="927630" y="6386951"/>
            <a:ext cx="1419539" cy="579425"/>
          </a:xfrm>
          <a:prstGeom prst="rect">
            <a:avLst/>
          </a:prstGeom>
        </p:spPr>
        <p:txBody>
          <a:bodyPr lIns="0" tIns="0" rIns="0" bIns="0" rtlCol="0" anchor="t">
            <a:spAutoFit/>
          </a:bodyPr>
          <a:lstStyle/>
          <a:p>
            <a:pPr algn="l">
              <a:lnSpc>
                <a:spcPts val="3545"/>
              </a:lnSpc>
            </a:pPr>
            <a:r>
              <a:rPr lang="en-US" sz="2532" spc="2" dirty="0">
                <a:solidFill>
                  <a:srgbClr val="000000"/>
                </a:solidFill>
                <a:latin typeface="Calibri (MS)"/>
                <a:ea typeface="Calibri (MS)"/>
                <a:cs typeface="Calibri (MS)"/>
                <a:sym typeface="Calibri (MS)"/>
              </a:rPr>
              <a:t>Computer </a:t>
            </a:r>
          </a:p>
        </p:txBody>
      </p:sp>
      <p:sp>
        <p:nvSpPr>
          <p:cNvPr id="30" name="TextBox 30"/>
          <p:cNvSpPr txBox="1"/>
          <p:nvPr/>
        </p:nvSpPr>
        <p:spPr>
          <a:xfrm>
            <a:off x="1206217" y="6773875"/>
            <a:ext cx="773916" cy="579425"/>
          </a:xfrm>
          <a:prstGeom prst="rect">
            <a:avLst/>
          </a:prstGeom>
        </p:spPr>
        <p:txBody>
          <a:bodyPr lIns="0" tIns="0" rIns="0" bIns="0" rtlCol="0" anchor="t">
            <a:spAutoFit/>
          </a:bodyPr>
          <a:lstStyle/>
          <a:p>
            <a:pPr algn="l">
              <a:lnSpc>
                <a:spcPts val="3545"/>
              </a:lnSpc>
            </a:pPr>
            <a:r>
              <a:rPr lang="en-US" sz="2532" spc="2" dirty="0">
                <a:solidFill>
                  <a:srgbClr val="000000"/>
                </a:solidFill>
                <a:latin typeface="Calibri (MS)"/>
                <a:ea typeface="Calibri (MS)"/>
                <a:cs typeface="Calibri (MS)"/>
                <a:sym typeface="Calibri (MS)"/>
              </a:rPr>
              <a:t>vision</a:t>
            </a:r>
          </a:p>
        </p:txBody>
      </p:sp>
      <p:sp>
        <p:nvSpPr>
          <p:cNvPr id="31" name="TextBox 31"/>
          <p:cNvSpPr txBox="1"/>
          <p:nvPr/>
        </p:nvSpPr>
        <p:spPr>
          <a:xfrm>
            <a:off x="3118685" y="6362700"/>
            <a:ext cx="1415615" cy="579425"/>
          </a:xfrm>
          <a:prstGeom prst="rect">
            <a:avLst/>
          </a:prstGeom>
        </p:spPr>
        <p:txBody>
          <a:bodyPr lIns="0" tIns="0" rIns="0" bIns="0" rtlCol="0" anchor="t">
            <a:spAutoFit/>
          </a:bodyPr>
          <a:lstStyle/>
          <a:p>
            <a:pPr algn="l">
              <a:lnSpc>
                <a:spcPts val="3545"/>
              </a:lnSpc>
            </a:pPr>
            <a:r>
              <a:rPr lang="en-US" sz="2532" dirty="0">
                <a:solidFill>
                  <a:srgbClr val="000000"/>
                </a:solidFill>
                <a:latin typeface="Calibri (MS)"/>
                <a:ea typeface="Calibri (MS)"/>
                <a:cs typeface="Calibri (MS)"/>
                <a:sym typeface="Calibri (MS)"/>
              </a:rPr>
              <a:t>Computer </a:t>
            </a:r>
          </a:p>
        </p:txBody>
      </p:sp>
      <p:sp>
        <p:nvSpPr>
          <p:cNvPr id="32" name="TextBox 32"/>
          <p:cNvSpPr txBox="1"/>
          <p:nvPr/>
        </p:nvSpPr>
        <p:spPr>
          <a:xfrm>
            <a:off x="3229928" y="6749624"/>
            <a:ext cx="1114777" cy="579425"/>
          </a:xfrm>
          <a:prstGeom prst="rect">
            <a:avLst/>
          </a:prstGeom>
        </p:spPr>
        <p:txBody>
          <a:bodyPr lIns="0" tIns="0" rIns="0" bIns="0" rtlCol="0" anchor="t">
            <a:spAutoFit/>
          </a:bodyPr>
          <a:lstStyle/>
          <a:p>
            <a:pPr algn="l">
              <a:lnSpc>
                <a:spcPts val="3545"/>
              </a:lnSpc>
            </a:pPr>
            <a:r>
              <a:rPr lang="en-US" sz="2532" spc="2">
                <a:solidFill>
                  <a:srgbClr val="000000"/>
                </a:solidFill>
                <a:latin typeface="Calibri (MS)"/>
                <a:ea typeface="Calibri (MS)"/>
                <a:cs typeface="Calibri (MS)"/>
                <a:sym typeface="Calibri (MS)"/>
              </a:rPr>
              <a:t>graphics</a:t>
            </a:r>
          </a:p>
        </p:txBody>
      </p:sp>
      <p:sp>
        <p:nvSpPr>
          <p:cNvPr id="33" name="TextBox 33"/>
          <p:cNvSpPr txBox="1"/>
          <p:nvPr/>
        </p:nvSpPr>
        <p:spPr>
          <a:xfrm>
            <a:off x="4510021" y="8215264"/>
            <a:ext cx="1799444" cy="579425"/>
          </a:xfrm>
          <a:prstGeom prst="rect">
            <a:avLst/>
          </a:prstGeom>
        </p:spPr>
        <p:txBody>
          <a:bodyPr lIns="0" tIns="0" rIns="0" bIns="0" rtlCol="0" anchor="t">
            <a:spAutoFit/>
          </a:bodyPr>
          <a:lstStyle/>
          <a:p>
            <a:pPr algn="l">
              <a:lnSpc>
                <a:spcPts val="3545"/>
              </a:lnSpc>
            </a:pPr>
            <a:r>
              <a:rPr lang="en-US" sz="2532" spc="2" dirty="0">
                <a:solidFill>
                  <a:srgbClr val="000000"/>
                </a:solidFill>
                <a:latin typeface="Calibri (MS)"/>
                <a:ea typeface="Calibri (MS)"/>
                <a:cs typeface="Calibri (MS)"/>
                <a:sym typeface="Calibri (MS)"/>
              </a:rPr>
              <a:t>Business and </a:t>
            </a:r>
          </a:p>
        </p:txBody>
      </p:sp>
      <p:sp>
        <p:nvSpPr>
          <p:cNvPr id="34" name="TextBox 34"/>
          <p:cNvSpPr txBox="1"/>
          <p:nvPr/>
        </p:nvSpPr>
        <p:spPr>
          <a:xfrm>
            <a:off x="4875181" y="8602675"/>
            <a:ext cx="981570" cy="579425"/>
          </a:xfrm>
          <a:prstGeom prst="rect">
            <a:avLst/>
          </a:prstGeom>
        </p:spPr>
        <p:txBody>
          <a:bodyPr lIns="0" tIns="0" rIns="0" bIns="0" rtlCol="0" anchor="t">
            <a:spAutoFit/>
          </a:bodyPr>
          <a:lstStyle/>
          <a:p>
            <a:pPr algn="l">
              <a:lnSpc>
                <a:spcPts val="3545"/>
              </a:lnSpc>
            </a:pPr>
            <a:r>
              <a:rPr lang="en-US" sz="2532" spc="2">
                <a:solidFill>
                  <a:srgbClr val="000000"/>
                </a:solidFill>
                <a:latin typeface="Calibri (MS)"/>
                <a:ea typeface="Calibri (MS)"/>
                <a:cs typeface="Calibri (MS)"/>
                <a:sym typeface="Calibri (MS)"/>
              </a:rPr>
              <a:t>finance</a:t>
            </a:r>
          </a:p>
        </p:txBody>
      </p:sp>
      <p:sp>
        <p:nvSpPr>
          <p:cNvPr id="35" name="TextBox 35"/>
          <p:cNvSpPr txBox="1"/>
          <p:nvPr/>
        </p:nvSpPr>
        <p:spPr>
          <a:xfrm>
            <a:off x="5202260" y="6362700"/>
            <a:ext cx="2356828" cy="579425"/>
          </a:xfrm>
          <a:prstGeom prst="rect">
            <a:avLst/>
          </a:prstGeom>
        </p:spPr>
        <p:txBody>
          <a:bodyPr lIns="0" tIns="0" rIns="0" bIns="0" rtlCol="0" anchor="t">
            <a:spAutoFit/>
          </a:bodyPr>
          <a:lstStyle/>
          <a:p>
            <a:pPr algn="l">
              <a:lnSpc>
                <a:spcPts val="3545"/>
              </a:lnSpc>
            </a:pPr>
            <a:r>
              <a:rPr lang="en-US" sz="2532" spc="2" dirty="0">
                <a:solidFill>
                  <a:srgbClr val="000000"/>
                </a:solidFill>
                <a:latin typeface="Calibri (MS)"/>
                <a:ea typeface="Calibri (MS)"/>
                <a:cs typeface="Calibri (MS)"/>
                <a:sym typeface="Calibri (MS)"/>
              </a:rPr>
              <a:t>Natural language </a:t>
            </a:r>
          </a:p>
        </p:txBody>
      </p:sp>
      <p:sp>
        <p:nvSpPr>
          <p:cNvPr id="36" name="TextBox 36"/>
          <p:cNvSpPr txBox="1"/>
          <p:nvPr/>
        </p:nvSpPr>
        <p:spPr>
          <a:xfrm>
            <a:off x="5625455" y="6749624"/>
            <a:ext cx="1422168" cy="579425"/>
          </a:xfrm>
          <a:prstGeom prst="rect">
            <a:avLst/>
          </a:prstGeom>
        </p:spPr>
        <p:txBody>
          <a:bodyPr lIns="0" tIns="0" rIns="0" bIns="0" rtlCol="0" anchor="t">
            <a:spAutoFit/>
          </a:bodyPr>
          <a:lstStyle/>
          <a:p>
            <a:pPr algn="l">
              <a:lnSpc>
                <a:spcPts val="3545"/>
              </a:lnSpc>
            </a:pPr>
            <a:r>
              <a:rPr lang="en-US" sz="2532" spc="2">
                <a:solidFill>
                  <a:srgbClr val="000000"/>
                </a:solidFill>
                <a:latin typeface="Calibri (MS)"/>
                <a:ea typeface="Calibri (MS)"/>
                <a:cs typeface="Calibri (MS)"/>
                <a:sym typeface="Calibri (MS)"/>
              </a:rPr>
              <a:t>processing</a:t>
            </a:r>
          </a:p>
        </p:txBody>
      </p:sp>
      <p:sp>
        <p:nvSpPr>
          <p:cNvPr id="37" name="TextBox 37"/>
          <p:cNvSpPr txBox="1"/>
          <p:nvPr/>
        </p:nvSpPr>
        <p:spPr>
          <a:xfrm>
            <a:off x="8197110" y="6386951"/>
            <a:ext cx="2513771" cy="579425"/>
          </a:xfrm>
          <a:prstGeom prst="rect">
            <a:avLst/>
          </a:prstGeom>
        </p:spPr>
        <p:txBody>
          <a:bodyPr lIns="0" tIns="0" rIns="0" bIns="0" rtlCol="0" anchor="t">
            <a:spAutoFit/>
          </a:bodyPr>
          <a:lstStyle/>
          <a:p>
            <a:pPr algn="l">
              <a:lnSpc>
                <a:spcPts val="3545"/>
              </a:lnSpc>
            </a:pPr>
            <a:r>
              <a:rPr lang="en-US" sz="2532" dirty="0">
                <a:solidFill>
                  <a:srgbClr val="000000"/>
                </a:solidFill>
                <a:latin typeface="Calibri (MS)"/>
                <a:ea typeface="Calibri (MS)"/>
                <a:cs typeface="Calibri (MS)"/>
                <a:sym typeface="Calibri (MS)"/>
              </a:rPr>
              <a:t>High-performance </a:t>
            </a:r>
          </a:p>
        </p:txBody>
      </p:sp>
      <p:sp>
        <p:nvSpPr>
          <p:cNvPr id="38" name="TextBox 38"/>
          <p:cNvSpPr txBox="1"/>
          <p:nvPr/>
        </p:nvSpPr>
        <p:spPr>
          <a:xfrm>
            <a:off x="8690439" y="6773875"/>
            <a:ext cx="1431026" cy="579425"/>
          </a:xfrm>
          <a:prstGeom prst="rect">
            <a:avLst/>
          </a:prstGeom>
        </p:spPr>
        <p:txBody>
          <a:bodyPr lIns="0" tIns="0" rIns="0" bIns="0" rtlCol="0" anchor="t">
            <a:spAutoFit/>
          </a:bodyPr>
          <a:lstStyle/>
          <a:p>
            <a:pPr algn="l">
              <a:lnSpc>
                <a:spcPts val="3545"/>
              </a:lnSpc>
            </a:pPr>
            <a:r>
              <a:rPr lang="en-US" sz="2532">
                <a:solidFill>
                  <a:srgbClr val="000000"/>
                </a:solidFill>
                <a:latin typeface="Calibri (MS)"/>
                <a:ea typeface="Calibri (MS)"/>
                <a:cs typeface="Calibri (MS)"/>
                <a:sym typeface="Calibri (MS)"/>
              </a:rPr>
              <a:t>computing</a:t>
            </a:r>
          </a:p>
        </p:txBody>
      </p:sp>
      <p:sp>
        <p:nvSpPr>
          <p:cNvPr id="39" name="TextBox 39"/>
          <p:cNvSpPr txBox="1"/>
          <p:nvPr/>
        </p:nvSpPr>
        <p:spPr>
          <a:xfrm>
            <a:off x="9728711" y="8215264"/>
            <a:ext cx="2120951" cy="579425"/>
          </a:xfrm>
          <a:prstGeom prst="rect">
            <a:avLst/>
          </a:prstGeom>
        </p:spPr>
        <p:txBody>
          <a:bodyPr lIns="0" tIns="0" rIns="0" bIns="0" rtlCol="0" anchor="t">
            <a:spAutoFit/>
          </a:bodyPr>
          <a:lstStyle/>
          <a:p>
            <a:pPr algn="l">
              <a:lnSpc>
                <a:spcPts val="3545"/>
              </a:lnSpc>
            </a:pPr>
            <a:r>
              <a:rPr lang="en-US" sz="2532" dirty="0">
                <a:solidFill>
                  <a:srgbClr val="000000"/>
                </a:solidFill>
                <a:latin typeface="Calibri (MS)"/>
                <a:ea typeface="Calibri (MS)"/>
                <a:cs typeface="Calibri (MS)"/>
                <a:sym typeface="Calibri (MS)"/>
              </a:rPr>
              <a:t>Neurocognitive </a:t>
            </a:r>
          </a:p>
        </p:txBody>
      </p:sp>
      <p:sp>
        <p:nvSpPr>
          <p:cNvPr id="40" name="TextBox 40"/>
          <p:cNvSpPr txBox="1"/>
          <p:nvPr/>
        </p:nvSpPr>
        <p:spPr>
          <a:xfrm>
            <a:off x="10253482" y="8602675"/>
            <a:ext cx="980256" cy="579425"/>
          </a:xfrm>
          <a:prstGeom prst="rect">
            <a:avLst/>
          </a:prstGeom>
        </p:spPr>
        <p:txBody>
          <a:bodyPr lIns="0" tIns="0" rIns="0" bIns="0" rtlCol="0" anchor="t">
            <a:spAutoFit/>
          </a:bodyPr>
          <a:lstStyle/>
          <a:p>
            <a:pPr algn="l">
              <a:lnSpc>
                <a:spcPts val="3545"/>
              </a:lnSpc>
            </a:pPr>
            <a:r>
              <a:rPr lang="en-US" sz="2532">
                <a:solidFill>
                  <a:srgbClr val="000000"/>
                </a:solidFill>
                <a:latin typeface="Calibri (MS)"/>
                <a:ea typeface="Calibri (MS)"/>
                <a:cs typeface="Calibri (MS)"/>
                <a:sym typeface="Calibri (MS)"/>
              </a:rPr>
              <a:t>science</a:t>
            </a:r>
          </a:p>
        </p:txBody>
      </p:sp>
      <p:sp>
        <p:nvSpPr>
          <p:cNvPr id="41" name="TextBox 41"/>
          <p:cNvSpPr txBox="1"/>
          <p:nvPr/>
        </p:nvSpPr>
        <p:spPr>
          <a:xfrm>
            <a:off x="11319129" y="6545275"/>
            <a:ext cx="1149868" cy="579425"/>
          </a:xfrm>
          <a:prstGeom prst="rect">
            <a:avLst/>
          </a:prstGeom>
        </p:spPr>
        <p:txBody>
          <a:bodyPr lIns="0" tIns="0" rIns="0" bIns="0" rtlCol="0" anchor="t">
            <a:spAutoFit/>
          </a:bodyPr>
          <a:lstStyle/>
          <a:p>
            <a:pPr algn="l">
              <a:lnSpc>
                <a:spcPts val="3545"/>
              </a:lnSpc>
            </a:pPr>
            <a:r>
              <a:rPr lang="en-US" sz="2532" spc="2" dirty="0">
                <a:solidFill>
                  <a:srgbClr val="000000"/>
                </a:solidFill>
                <a:latin typeface="Calibri (MS)"/>
                <a:ea typeface="Calibri (MS)"/>
                <a:cs typeface="Calibri (MS)"/>
                <a:sym typeface="Calibri (MS)"/>
              </a:rPr>
              <a:t>Robotics</a:t>
            </a:r>
          </a:p>
        </p:txBody>
      </p:sp>
      <p:sp>
        <p:nvSpPr>
          <p:cNvPr id="42" name="TextBox 42"/>
          <p:cNvSpPr txBox="1"/>
          <p:nvPr/>
        </p:nvSpPr>
        <p:spPr>
          <a:xfrm>
            <a:off x="2040531" y="8392563"/>
            <a:ext cx="1243260" cy="560937"/>
          </a:xfrm>
          <a:prstGeom prst="rect">
            <a:avLst/>
          </a:prstGeom>
        </p:spPr>
        <p:txBody>
          <a:bodyPr lIns="0" tIns="0" rIns="0" bIns="0" rtlCol="0" anchor="t">
            <a:spAutoFit/>
          </a:bodyPr>
          <a:lstStyle/>
          <a:p>
            <a:pPr algn="l">
              <a:lnSpc>
                <a:spcPts val="3549"/>
              </a:lnSpc>
            </a:pPr>
            <a:r>
              <a:rPr lang="en-US" sz="2536" dirty="0">
                <a:solidFill>
                  <a:srgbClr val="000000"/>
                </a:solidFill>
                <a:latin typeface="Calibri (MS)"/>
                <a:ea typeface="Calibri (MS)"/>
                <a:cs typeface="Calibri (MS)"/>
                <a:sym typeface="Calibri (MS)"/>
              </a:rPr>
              <a:t>Medicine</a:t>
            </a:r>
          </a:p>
        </p:txBody>
      </p:sp>
      <p:sp>
        <p:nvSpPr>
          <p:cNvPr id="43" name="TextBox 43"/>
          <p:cNvSpPr txBox="1"/>
          <p:nvPr/>
        </p:nvSpPr>
        <p:spPr>
          <a:xfrm>
            <a:off x="7405326" y="8392563"/>
            <a:ext cx="1343816" cy="560937"/>
          </a:xfrm>
          <a:prstGeom prst="rect">
            <a:avLst/>
          </a:prstGeom>
        </p:spPr>
        <p:txBody>
          <a:bodyPr lIns="0" tIns="0" rIns="0" bIns="0" rtlCol="0" anchor="t">
            <a:spAutoFit/>
          </a:bodyPr>
          <a:lstStyle/>
          <a:p>
            <a:pPr algn="l">
              <a:lnSpc>
                <a:spcPts val="3549"/>
              </a:lnSpc>
            </a:pPr>
            <a:r>
              <a:rPr lang="en-US" sz="2536" dirty="0">
                <a:solidFill>
                  <a:srgbClr val="000000"/>
                </a:solidFill>
                <a:latin typeface="Calibri (MS)"/>
                <a:ea typeface="Calibri (MS)"/>
                <a:cs typeface="Calibri (MS)"/>
                <a:sym typeface="Calibri (MS)"/>
              </a:rPr>
              <a:t>Smart city</a:t>
            </a:r>
          </a:p>
        </p:txBody>
      </p:sp>
      <p:sp>
        <p:nvSpPr>
          <p:cNvPr id="44" name="TextBox 44"/>
          <p:cNvSpPr txBox="1"/>
          <p:nvPr/>
        </p:nvSpPr>
        <p:spPr>
          <a:xfrm>
            <a:off x="3707749" y="3407159"/>
            <a:ext cx="1981400" cy="683952"/>
          </a:xfrm>
          <a:prstGeom prst="rect">
            <a:avLst/>
          </a:prstGeom>
        </p:spPr>
        <p:txBody>
          <a:bodyPr lIns="0" tIns="0" rIns="0" bIns="0" rtlCol="0" anchor="t">
            <a:spAutoFit/>
          </a:bodyPr>
          <a:lstStyle/>
          <a:p>
            <a:pPr algn="ctr">
              <a:lnSpc>
                <a:spcPts val="2542"/>
              </a:lnSpc>
            </a:pPr>
            <a:r>
              <a:rPr lang="en-US" sz="2856">
                <a:solidFill>
                  <a:srgbClr val="000000"/>
                </a:solidFill>
                <a:latin typeface="Calibri (MS)"/>
                <a:ea typeface="Calibri (MS)"/>
                <a:cs typeface="Calibri (MS)"/>
                <a:sym typeface="Calibri (MS)"/>
              </a:rPr>
              <a:t>Statistics/ Mathematics</a:t>
            </a:r>
          </a:p>
        </p:txBody>
      </p:sp>
      <p:sp>
        <p:nvSpPr>
          <p:cNvPr id="45" name="TextBox 45"/>
          <p:cNvSpPr txBox="1"/>
          <p:nvPr/>
        </p:nvSpPr>
        <p:spPr>
          <a:xfrm>
            <a:off x="5399542" y="4775578"/>
            <a:ext cx="2762040" cy="726596"/>
          </a:xfrm>
          <a:prstGeom prst="rect">
            <a:avLst/>
          </a:prstGeom>
        </p:spPr>
        <p:txBody>
          <a:bodyPr lIns="0" tIns="0" rIns="0" bIns="0" rtlCol="0" anchor="t">
            <a:spAutoFit/>
          </a:bodyPr>
          <a:lstStyle/>
          <a:p>
            <a:pPr algn="ctr">
              <a:lnSpc>
                <a:spcPts val="2656"/>
              </a:lnSpc>
            </a:pPr>
            <a:r>
              <a:rPr lang="en-US" sz="2856" spc="1">
                <a:solidFill>
                  <a:srgbClr val="C0504D"/>
                </a:solidFill>
                <a:latin typeface="Calibri (MS)"/>
                <a:ea typeface="Calibri (MS)"/>
                <a:cs typeface="Calibri (MS)"/>
                <a:sym typeface="Calibri (MS)"/>
              </a:rPr>
              <a:t>Machine learning/ Deep learning</a:t>
            </a:r>
          </a:p>
        </p:txBody>
      </p:sp>
      <p:sp>
        <p:nvSpPr>
          <p:cNvPr id="46" name="TextBox 46"/>
          <p:cNvSpPr txBox="1"/>
          <p:nvPr/>
        </p:nvSpPr>
        <p:spPr>
          <a:xfrm>
            <a:off x="7883690" y="3504676"/>
            <a:ext cx="2085384" cy="536067"/>
          </a:xfrm>
          <a:prstGeom prst="rect">
            <a:avLst/>
          </a:prstGeom>
        </p:spPr>
        <p:txBody>
          <a:bodyPr lIns="0" tIns="0" rIns="0" bIns="0" rtlCol="0" anchor="t">
            <a:spAutoFit/>
          </a:bodyPr>
          <a:lstStyle/>
          <a:p>
            <a:pPr algn="ctr">
              <a:lnSpc>
                <a:spcPts val="2056"/>
              </a:lnSpc>
            </a:pPr>
            <a:r>
              <a:rPr lang="en-US" sz="2856">
                <a:solidFill>
                  <a:srgbClr val="000000"/>
                </a:solidFill>
                <a:latin typeface="Calibri (MS)"/>
                <a:ea typeface="Calibri (MS)"/>
                <a:cs typeface="Calibri (MS)"/>
                <a:sym typeface="Calibri (MS)"/>
              </a:rPr>
              <a:t>Computer</a:t>
            </a:r>
          </a:p>
          <a:p>
            <a:pPr algn="ctr">
              <a:lnSpc>
                <a:spcPts val="2056"/>
              </a:lnSpc>
            </a:pPr>
            <a:r>
              <a:rPr lang="en-US" sz="2856">
                <a:solidFill>
                  <a:srgbClr val="000000"/>
                </a:solidFill>
                <a:latin typeface="Calibri (MS)"/>
                <a:ea typeface="Calibri (MS)"/>
                <a:cs typeface="Calibri (MS)"/>
                <a:sym typeface="Calibri (MS)"/>
              </a:rPr>
              <a:t>programming </a:t>
            </a:r>
          </a:p>
        </p:txBody>
      </p:sp>
      <p:sp>
        <p:nvSpPr>
          <p:cNvPr id="47" name="TextBox 47"/>
          <p:cNvSpPr txBox="1"/>
          <p:nvPr/>
        </p:nvSpPr>
        <p:spPr>
          <a:xfrm rot="5400000">
            <a:off x="11630768" y="6291338"/>
            <a:ext cx="3882771" cy="626707"/>
          </a:xfrm>
          <a:prstGeom prst="rect">
            <a:avLst/>
          </a:prstGeom>
        </p:spPr>
        <p:txBody>
          <a:bodyPr lIns="0" tIns="0" rIns="0" bIns="0" rtlCol="0" anchor="t">
            <a:spAutoFit/>
          </a:bodyPr>
          <a:lstStyle/>
          <a:p>
            <a:pPr algn="l">
              <a:lnSpc>
                <a:spcPts val="3998"/>
              </a:lnSpc>
            </a:pPr>
            <a:r>
              <a:rPr lang="en-US" sz="2856" spc="1" dirty="0">
                <a:solidFill>
                  <a:srgbClr val="000000"/>
                </a:solidFill>
                <a:latin typeface="Calibri (MS)"/>
                <a:ea typeface="Calibri (MS)"/>
                <a:cs typeface="Calibri (MS)"/>
                <a:sym typeface="Calibri (MS)"/>
              </a:rPr>
              <a:t>AI, ethic, law and beyond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695896" y="3390729"/>
            <a:ext cx="13321313" cy="3937762"/>
          </a:xfrm>
          <a:prstGeom prst="rect">
            <a:avLst/>
          </a:prstGeom>
        </p:spPr>
        <p:txBody>
          <a:bodyPr lIns="0" tIns="0" rIns="0" bIns="0" rtlCol="0" anchor="t">
            <a:spAutoFit/>
          </a:bodyPr>
          <a:lstStyle/>
          <a:p>
            <a:pPr algn="just">
              <a:lnSpc>
                <a:spcPts val="3451"/>
              </a:lnSpc>
            </a:pPr>
            <a:r>
              <a:rPr lang="en-US" sz="2465">
                <a:solidFill>
                  <a:srgbClr val="000000"/>
                </a:solidFill>
                <a:latin typeface="Arial"/>
                <a:ea typeface="Arial"/>
                <a:cs typeface="Arial"/>
                <a:sym typeface="Arial"/>
              </a:rPr>
              <a:t>Plagiarism is a serious offence in the academic world. It constitutes academic theft – the offender has ‘stolen’ some intellectual property and presented it as his or her own. Plagiarism speaks to a person’s integrity and honesty, stifles creativity and originality, and defeats the fundamental purpose of education.</a:t>
            </a:r>
          </a:p>
          <a:p>
            <a:pPr algn="just">
              <a:lnSpc>
                <a:spcPts val="3451"/>
              </a:lnSpc>
            </a:pPr>
            <a:endParaRPr lang="en-US" sz="2465">
              <a:solidFill>
                <a:srgbClr val="000000"/>
              </a:solidFill>
              <a:latin typeface="Arial"/>
              <a:ea typeface="Arial"/>
              <a:cs typeface="Arial"/>
              <a:sym typeface="Arial"/>
            </a:endParaRPr>
          </a:p>
          <a:p>
            <a:pPr algn="just">
              <a:lnSpc>
                <a:spcPts val="3451"/>
              </a:lnSpc>
            </a:pPr>
            <a:r>
              <a:rPr lang="en-US" sz="2465">
                <a:solidFill>
                  <a:srgbClr val="000000"/>
                </a:solidFill>
                <a:latin typeface="Arial"/>
                <a:ea typeface="Arial"/>
                <a:cs typeface="Arial"/>
                <a:sym typeface="Arial"/>
              </a:rPr>
              <a:t>In this University, plagiarism is a disciplinary offence. Any student who commits the offence may face disciplinary action. It is the responsibility of all students at all levels to familiarize themselves with proper academic practice of writing, citation and referencing. For detailed information about plagiarism, please visit the website at https://tl.hku.hk/plagiarism/.</a:t>
            </a:r>
          </a:p>
        </p:txBody>
      </p:sp>
      <p:sp>
        <p:nvSpPr>
          <p:cNvPr id="15" name="Freeform 15"/>
          <p:cNvSpPr/>
          <p:nvPr/>
        </p:nvSpPr>
        <p:spPr>
          <a:xfrm>
            <a:off x="695896" y="2113988"/>
            <a:ext cx="3345209" cy="1083840"/>
          </a:xfrm>
          <a:custGeom>
            <a:avLst/>
            <a:gdLst/>
            <a:ahLst/>
            <a:cxnLst/>
            <a:rect l="l" t="t" r="r" b="b"/>
            <a:pathLst>
              <a:path w="3345209" h="1083840">
                <a:moveTo>
                  <a:pt x="0" y="0"/>
                </a:moveTo>
                <a:lnTo>
                  <a:pt x="3345209" y="0"/>
                </a:lnTo>
                <a:lnTo>
                  <a:pt x="3345209"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TextBox 16"/>
          <p:cNvSpPr txBox="1"/>
          <p:nvPr/>
        </p:nvSpPr>
        <p:spPr>
          <a:xfrm>
            <a:off x="956500" y="2537517"/>
            <a:ext cx="2729808" cy="472383"/>
          </a:xfrm>
          <a:prstGeom prst="rect">
            <a:avLst/>
          </a:prstGeom>
        </p:spPr>
        <p:txBody>
          <a:bodyPr lIns="0" tIns="0" rIns="0" bIns="0" rtlCol="0" anchor="t">
            <a:spAutoFit/>
          </a:bodyPr>
          <a:lstStyle/>
          <a:p>
            <a:pPr algn="l">
              <a:lnSpc>
                <a:spcPts val="3362"/>
              </a:lnSpc>
            </a:pPr>
            <a:r>
              <a:rPr lang="en-US" sz="2401" b="1" dirty="0">
                <a:solidFill>
                  <a:srgbClr val="FFFFFF"/>
                </a:solidFill>
                <a:latin typeface="Arial Bold"/>
                <a:ea typeface="Arial Bold"/>
                <a:cs typeface="Arial Bold"/>
                <a:sym typeface="Arial Bold"/>
              </a:rPr>
              <a:t>Academic Integrity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82258" y="0"/>
            <a:ext cx="8905684" cy="10287000"/>
            <a:chOff x="0" y="0"/>
            <a:chExt cx="11874246" cy="13716000"/>
          </a:xfrm>
        </p:grpSpPr>
        <p:sp>
          <p:nvSpPr>
            <p:cNvPr id="3" name="Freeform 3"/>
            <p:cNvSpPr/>
            <p:nvPr/>
          </p:nvSpPr>
          <p:spPr>
            <a:xfrm>
              <a:off x="0" y="0"/>
              <a:ext cx="11874246" cy="13716000"/>
            </a:xfrm>
            <a:custGeom>
              <a:avLst/>
              <a:gdLst/>
              <a:ahLst/>
              <a:cxnLst/>
              <a:rect l="l" t="t" r="r" b="b"/>
              <a:pathLst>
                <a:path w="11874246" h="13716000">
                  <a:moveTo>
                    <a:pt x="0" y="0"/>
                  </a:moveTo>
                  <a:lnTo>
                    <a:pt x="11874246" y="0"/>
                  </a:lnTo>
                  <a:lnTo>
                    <a:pt x="11874246" y="13716000"/>
                  </a:lnTo>
                  <a:lnTo>
                    <a:pt x="0" y="13716000"/>
                  </a:lnTo>
                  <a:lnTo>
                    <a:pt x="0" y="0"/>
                  </a:lnTo>
                  <a:close/>
                </a:path>
              </a:pathLst>
            </a:custGeom>
            <a:blipFill>
              <a:blip r:embed="rId2"/>
              <a:stretch>
                <a:fillRect t="-31" b="-31"/>
              </a:stretch>
            </a:blipFill>
          </p:spPr>
        </p:sp>
      </p:grpSp>
      <p:sp>
        <p:nvSpPr>
          <p:cNvPr id="4" name="Freeform 4"/>
          <p:cNvSpPr/>
          <p:nvPr/>
        </p:nvSpPr>
        <p:spPr>
          <a:xfrm>
            <a:off x="500405" y="4133317"/>
            <a:ext cx="4123925" cy="25394"/>
          </a:xfrm>
          <a:custGeom>
            <a:avLst/>
            <a:gdLst/>
            <a:ahLst/>
            <a:cxnLst/>
            <a:rect l="l" t="t" r="r" b="b"/>
            <a:pathLst>
              <a:path w="4123925" h="25394">
                <a:moveTo>
                  <a:pt x="0" y="0"/>
                </a:moveTo>
                <a:lnTo>
                  <a:pt x="4123925" y="0"/>
                </a:lnTo>
                <a:lnTo>
                  <a:pt x="4123925" y="25393"/>
                </a:lnTo>
                <a:lnTo>
                  <a:pt x="0" y="25393"/>
                </a:lnTo>
                <a:lnTo>
                  <a:pt x="0" y="0"/>
                </a:lnTo>
                <a:close/>
              </a:path>
            </a:pathLst>
          </a:custGeom>
          <a:blipFill>
            <a:blip r:embed="rId3">
              <a:extLst>
                <a:ext uri="{96DAC541-7B7A-43D3-8B79-37D633B846F1}">
                  <asvg:svgBlip xmlns:asvg="http://schemas.microsoft.com/office/drawing/2016/SVG/main" r:embed="rId4"/>
                </a:ext>
              </a:extLst>
            </a:blip>
            <a:stretch>
              <a:fillRect t="-6001" b="-6001"/>
            </a:stretch>
          </a:blipFill>
        </p:spPr>
      </p:sp>
      <p:sp>
        <p:nvSpPr>
          <p:cNvPr id="5" name="TextBox 5"/>
          <p:cNvSpPr txBox="1"/>
          <p:nvPr/>
        </p:nvSpPr>
        <p:spPr>
          <a:xfrm>
            <a:off x="500482" y="2084813"/>
            <a:ext cx="8334127" cy="1606963"/>
          </a:xfrm>
          <a:prstGeom prst="rect">
            <a:avLst/>
          </a:prstGeom>
        </p:spPr>
        <p:txBody>
          <a:bodyPr lIns="0" tIns="0" rIns="0" bIns="0" rtlCol="0" anchor="t">
            <a:spAutoFit/>
          </a:bodyPr>
          <a:lstStyle/>
          <a:p>
            <a:pPr algn="l">
              <a:lnSpc>
                <a:spcPts val="6725"/>
              </a:lnSpc>
            </a:pPr>
            <a:r>
              <a:rPr lang="en-US" sz="4803">
                <a:solidFill>
                  <a:srgbClr val="051464"/>
                </a:solidFill>
                <a:latin typeface="Arial"/>
                <a:ea typeface="Arial"/>
                <a:cs typeface="Arial"/>
                <a:sym typeface="Arial"/>
              </a:rPr>
              <a:t>About School of Computing &amp; Data</a:t>
            </a:r>
            <a:r>
              <a:rPr lang="en-US" sz="4803">
                <a:solidFill>
                  <a:srgbClr val="000000"/>
                </a:solidFill>
                <a:latin typeface="Arial"/>
                <a:ea typeface="Arial"/>
                <a:cs typeface="Arial"/>
                <a:sym typeface="Arial"/>
              </a:rPr>
              <a:t> </a:t>
            </a:r>
            <a:r>
              <a:rPr lang="en-US" sz="4803">
                <a:solidFill>
                  <a:srgbClr val="051464"/>
                </a:solidFill>
                <a:latin typeface="Arial"/>
                <a:ea typeface="Arial"/>
                <a:cs typeface="Arial"/>
                <a:sym typeface="Arial"/>
              </a:rPr>
              <a:t>Science</a:t>
            </a:r>
            <a:r>
              <a:rPr lang="en-US" sz="4803">
                <a:solidFill>
                  <a:srgbClr val="000000"/>
                </a:solidFill>
                <a:latin typeface="Arial"/>
                <a:ea typeface="Arial"/>
                <a:cs typeface="Arial"/>
                <a:sym typeface="Arial"/>
              </a:rPr>
              <a:t> </a:t>
            </a:r>
            <a:r>
              <a:rPr lang="en-US" sz="4803">
                <a:solidFill>
                  <a:srgbClr val="051464"/>
                </a:solidFill>
                <a:latin typeface="Arial"/>
                <a:ea typeface="Arial"/>
                <a:cs typeface="Arial"/>
                <a:sym typeface="Arial"/>
              </a:rPr>
              <a:t>(CDS)</a:t>
            </a:r>
          </a:p>
        </p:txBody>
      </p:sp>
      <p:sp>
        <p:nvSpPr>
          <p:cNvPr id="6" name="TextBox 6"/>
          <p:cNvSpPr txBox="1"/>
          <p:nvPr/>
        </p:nvSpPr>
        <p:spPr>
          <a:xfrm>
            <a:off x="388315" y="5340744"/>
            <a:ext cx="142399" cy="1030967"/>
          </a:xfrm>
          <a:prstGeom prst="rect">
            <a:avLst/>
          </a:prstGeom>
        </p:spPr>
        <p:txBody>
          <a:bodyPr lIns="0" tIns="0" rIns="0" bIns="0" rtlCol="0" anchor="t">
            <a:spAutoFit/>
          </a:bodyPr>
          <a:lstStyle/>
          <a:p>
            <a:pPr algn="just">
              <a:lnSpc>
                <a:spcPts val="3792"/>
              </a:lnSpc>
            </a:pPr>
            <a:r>
              <a:rPr lang="en-US" sz="2400">
                <a:solidFill>
                  <a:srgbClr val="051464"/>
                </a:solidFill>
                <a:latin typeface="Arimo"/>
                <a:ea typeface="Arimo"/>
                <a:cs typeface="Arimo"/>
                <a:sym typeface="Arimo"/>
              </a:rPr>
              <a:t>▪ ▪</a:t>
            </a:r>
          </a:p>
        </p:txBody>
      </p:sp>
      <p:sp>
        <p:nvSpPr>
          <p:cNvPr id="7" name="TextBox 7"/>
          <p:cNvSpPr txBox="1"/>
          <p:nvPr/>
        </p:nvSpPr>
        <p:spPr>
          <a:xfrm>
            <a:off x="388315" y="6745872"/>
            <a:ext cx="142399" cy="473183"/>
          </a:xfrm>
          <a:prstGeom prst="rect">
            <a:avLst/>
          </a:prstGeom>
        </p:spPr>
        <p:txBody>
          <a:bodyPr lIns="0" tIns="0" rIns="0" bIns="0" rtlCol="0" anchor="t">
            <a:spAutoFit/>
          </a:bodyPr>
          <a:lstStyle/>
          <a:p>
            <a:pPr algn="l">
              <a:lnSpc>
                <a:spcPts val="3358"/>
              </a:lnSpc>
            </a:pPr>
            <a:r>
              <a:rPr lang="en-US" sz="2400">
                <a:solidFill>
                  <a:srgbClr val="051464"/>
                </a:solidFill>
                <a:latin typeface="Arimo"/>
                <a:ea typeface="Arimo"/>
                <a:cs typeface="Arimo"/>
                <a:sym typeface="Arimo"/>
              </a:rPr>
              <a:t>▪</a:t>
            </a:r>
          </a:p>
        </p:txBody>
      </p:sp>
      <p:sp>
        <p:nvSpPr>
          <p:cNvPr id="8" name="TextBox 8"/>
          <p:cNvSpPr txBox="1"/>
          <p:nvPr/>
        </p:nvSpPr>
        <p:spPr>
          <a:xfrm>
            <a:off x="732739" y="5353050"/>
            <a:ext cx="8376266" cy="2290848"/>
          </a:xfrm>
          <a:prstGeom prst="rect">
            <a:avLst/>
          </a:prstGeom>
        </p:spPr>
        <p:txBody>
          <a:bodyPr lIns="0" tIns="0" rIns="0" bIns="0" rtlCol="0" anchor="t">
            <a:spAutoFit/>
          </a:bodyPr>
          <a:lstStyle/>
          <a:p>
            <a:pPr algn="l">
              <a:lnSpc>
                <a:spcPts val="3792"/>
              </a:lnSpc>
            </a:pPr>
            <a:r>
              <a:rPr lang="en-US" sz="2400">
                <a:solidFill>
                  <a:srgbClr val="051464"/>
                </a:solidFill>
                <a:latin typeface="Arial"/>
                <a:ea typeface="Arial"/>
                <a:cs typeface="Arial"/>
                <a:sym typeface="Arial"/>
              </a:rPr>
              <a:t>Newly established school at The University of Hong Kong Encompasses the Department of Computer Science and the </a:t>
            </a:r>
          </a:p>
          <a:p>
            <a:pPr algn="l">
              <a:lnSpc>
                <a:spcPts val="2874"/>
              </a:lnSpc>
            </a:pPr>
            <a:r>
              <a:rPr lang="en-US" sz="2400">
                <a:solidFill>
                  <a:srgbClr val="051464"/>
                </a:solidFill>
                <a:latin typeface="Arial"/>
                <a:ea typeface="Arial"/>
                <a:cs typeface="Arial"/>
                <a:sym typeface="Arial"/>
              </a:rPr>
              <a:t>Department of Statistics and Actuarial Science</a:t>
            </a:r>
          </a:p>
          <a:p>
            <a:pPr algn="l">
              <a:lnSpc>
                <a:spcPts val="2874"/>
              </a:lnSpc>
            </a:pPr>
            <a:r>
              <a:rPr lang="en-US" sz="2400">
                <a:solidFill>
                  <a:srgbClr val="051464"/>
                </a:solidFill>
                <a:latin typeface="Arial"/>
                <a:ea typeface="Arial"/>
                <a:cs typeface="Arial"/>
                <a:sym typeface="Arial"/>
              </a:rPr>
              <a:t>Aims to foster innovation, collaboration, and excellence in the vital fields of </a:t>
            </a:r>
          </a:p>
        </p:txBody>
      </p:sp>
      <p:sp>
        <p:nvSpPr>
          <p:cNvPr id="9" name="TextBox 9"/>
          <p:cNvSpPr txBox="1"/>
          <p:nvPr/>
        </p:nvSpPr>
        <p:spPr>
          <a:xfrm>
            <a:off x="921715" y="7649718"/>
            <a:ext cx="103537" cy="1932870"/>
          </a:xfrm>
          <a:prstGeom prst="rect">
            <a:avLst/>
          </a:prstGeom>
        </p:spPr>
        <p:txBody>
          <a:bodyPr lIns="0" tIns="0" rIns="0" bIns="0" rtlCol="0" anchor="t">
            <a:spAutoFit/>
          </a:bodyPr>
          <a:lstStyle/>
          <a:p>
            <a:pPr algn="just">
              <a:lnSpc>
                <a:spcPts val="3683"/>
              </a:lnSpc>
            </a:pPr>
            <a:r>
              <a:rPr lang="en-US" sz="2400" spc="2">
                <a:solidFill>
                  <a:srgbClr val="051464"/>
                </a:solidFill>
                <a:latin typeface="Arial"/>
                <a:ea typeface="Arial"/>
                <a:cs typeface="Arial"/>
                <a:sym typeface="Arial"/>
              </a:rPr>
              <a:t>- - - -</a:t>
            </a:r>
          </a:p>
        </p:txBody>
      </p:sp>
      <p:sp>
        <p:nvSpPr>
          <p:cNvPr id="10" name="TextBox 10"/>
          <p:cNvSpPr txBox="1"/>
          <p:nvPr/>
        </p:nvSpPr>
        <p:spPr>
          <a:xfrm>
            <a:off x="1281379" y="7649718"/>
            <a:ext cx="2766917" cy="1932870"/>
          </a:xfrm>
          <a:prstGeom prst="rect">
            <a:avLst/>
          </a:prstGeom>
        </p:spPr>
        <p:txBody>
          <a:bodyPr lIns="0" tIns="0" rIns="0" bIns="0" rtlCol="0" anchor="t">
            <a:spAutoFit/>
          </a:bodyPr>
          <a:lstStyle/>
          <a:p>
            <a:pPr algn="l">
              <a:lnSpc>
                <a:spcPts val="3683"/>
              </a:lnSpc>
            </a:pPr>
            <a:r>
              <a:rPr lang="en-US" sz="2400" spc="2">
                <a:solidFill>
                  <a:srgbClr val="051464"/>
                </a:solidFill>
                <a:latin typeface="Arial"/>
                <a:ea typeface="Arial"/>
                <a:cs typeface="Arial"/>
                <a:sym typeface="Arial"/>
              </a:rPr>
              <a:t>Computing Statistical Sciences Data Science Artificial Intelligence</a:t>
            </a:r>
          </a:p>
        </p:txBody>
      </p:sp>
      <p:sp>
        <p:nvSpPr>
          <p:cNvPr id="11" name="TextBox 11"/>
          <p:cNvSpPr txBox="1"/>
          <p:nvPr/>
        </p:nvSpPr>
        <p:spPr>
          <a:xfrm>
            <a:off x="470002" y="4335856"/>
            <a:ext cx="7688885" cy="649510"/>
          </a:xfrm>
          <a:prstGeom prst="rect">
            <a:avLst/>
          </a:prstGeom>
        </p:spPr>
        <p:txBody>
          <a:bodyPr lIns="0" tIns="0" rIns="0" bIns="0" rtlCol="0" anchor="t">
            <a:spAutoFit/>
          </a:bodyPr>
          <a:lstStyle/>
          <a:p>
            <a:pPr algn="l">
              <a:lnSpc>
                <a:spcPts val="4467"/>
              </a:lnSpc>
            </a:pPr>
            <a:r>
              <a:rPr lang="en-US" sz="3192" i="1" spc="3">
                <a:solidFill>
                  <a:srgbClr val="051464"/>
                </a:solidFill>
                <a:latin typeface="Arial Italics"/>
                <a:ea typeface="Arial Italics"/>
                <a:cs typeface="Arial Italics"/>
                <a:sym typeface="Arial Italics"/>
              </a:rPr>
              <a:t>Empowering Changemakers of the Future</a:t>
            </a:r>
          </a:p>
        </p:txBody>
      </p:sp>
      <p:grpSp>
        <p:nvGrpSpPr>
          <p:cNvPr id="12" name="Group 12"/>
          <p:cNvGrpSpPr/>
          <p:nvPr/>
        </p:nvGrpSpPr>
        <p:grpSpPr>
          <a:xfrm>
            <a:off x="500405" y="866289"/>
            <a:ext cx="3271742" cy="1104205"/>
            <a:chOff x="0" y="0"/>
            <a:chExt cx="4362323" cy="1472273"/>
          </a:xfrm>
        </p:grpSpPr>
        <p:sp>
          <p:nvSpPr>
            <p:cNvPr id="13" name="Freeform 13"/>
            <p:cNvSpPr/>
            <p:nvPr/>
          </p:nvSpPr>
          <p:spPr>
            <a:xfrm>
              <a:off x="0" y="0"/>
              <a:ext cx="4362323" cy="1472311"/>
            </a:xfrm>
            <a:custGeom>
              <a:avLst/>
              <a:gdLst/>
              <a:ahLst/>
              <a:cxnLst/>
              <a:rect l="l" t="t" r="r" b="b"/>
              <a:pathLst>
                <a:path w="4362323" h="1472311">
                  <a:moveTo>
                    <a:pt x="0" y="0"/>
                  </a:moveTo>
                  <a:lnTo>
                    <a:pt x="4362323" y="0"/>
                  </a:lnTo>
                  <a:lnTo>
                    <a:pt x="4362323" y="1472311"/>
                  </a:lnTo>
                  <a:lnTo>
                    <a:pt x="0" y="1472311"/>
                  </a:lnTo>
                  <a:lnTo>
                    <a:pt x="0" y="0"/>
                  </a:lnTo>
                  <a:close/>
                </a:path>
              </a:pathLst>
            </a:custGeom>
            <a:blipFill>
              <a:blip r:embed="rId5"/>
              <a:stretch>
                <a:fillRect l="-22" r="-21" b="2"/>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695896" y="3390729"/>
            <a:ext cx="13321313" cy="4375912"/>
          </a:xfrm>
          <a:prstGeom prst="rect">
            <a:avLst/>
          </a:prstGeom>
        </p:spPr>
        <p:txBody>
          <a:bodyPr lIns="0" tIns="0" rIns="0" bIns="0" rtlCol="0" anchor="t">
            <a:spAutoFit/>
          </a:bodyPr>
          <a:lstStyle/>
          <a:p>
            <a:pPr algn="just">
              <a:lnSpc>
                <a:spcPts val="3451"/>
              </a:lnSpc>
            </a:pPr>
            <a:r>
              <a:rPr lang="en-US" sz="2465">
                <a:solidFill>
                  <a:srgbClr val="000000"/>
                </a:solidFill>
                <a:latin typeface="Arial"/>
                <a:ea typeface="Arial"/>
                <a:cs typeface="Arial"/>
                <a:sym typeface="Arial"/>
              </a:rPr>
              <a:t>Unless otherwise permitted by the Board of Studies, students will be recommended for discontinuation of their studies if:</a:t>
            </a:r>
          </a:p>
          <a:p>
            <a:pPr algn="just">
              <a:lnSpc>
                <a:spcPts val="3451"/>
              </a:lnSpc>
            </a:pPr>
            <a:endParaRPr lang="en-US" sz="2465">
              <a:solidFill>
                <a:srgbClr val="000000"/>
              </a:solidFill>
              <a:latin typeface="Arial"/>
              <a:ea typeface="Arial"/>
              <a:cs typeface="Arial"/>
              <a:sym typeface="Arial"/>
            </a:endParaRPr>
          </a:p>
          <a:p>
            <a:pPr marL="563604" lvl="2" indent="-187868" algn="just">
              <a:lnSpc>
                <a:spcPts val="3451"/>
              </a:lnSpc>
              <a:buFont typeface="Arial"/>
              <a:buChar char="⚬"/>
            </a:pPr>
            <a:r>
              <a:rPr lang="en-US" sz="2465">
                <a:solidFill>
                  <a:srgbClr val="000000"/>
                </a:solidFill>
                <a:latin typeface="Arial"/>
                <a:ea typeface="Arial"/>
                <a:cs typeface="Arial"/>
                <a:sym typeface="Arial"/>
              </a:rPr>
              <a:t>They fail to complete successfully 36 or more credits in two consecutive semesters (not including the summer semester), except where they are not required to take such a number of credits in the two given semesters; or</a:t>
            </a:r>
          </a:p>
          <a:p>
            <a:pPr marL="563604" lvl="2" indent="-187868" algn="just">
              <a:lnSpc>
                <a:spcPts val="3451"/>
              </a:lnSpc>
              <a:buFont typeface="Arial"/>
              <a:buChar char="⚬"/>
            </a:pPr>
            <a:r>
              <a:rPr lang="en-US" sz="2465">
                <a:solidFill>
                  <a:srgbClr val="000000"/>
                </a:solidFill>
                <a:latin typeface="Arial"/>
                <a:ea typeface="Arial"/>
                <a:cs typeface="Arial"/>
                <a:sym typeface="Arial"/>
              </a:rPr>
              <a:t>They fail to achieve an average Semester GPA of 1.0 or higher for two consecutive semesters (not including the summer semester); or</a:t>
            </a:r>
          </a:p>
          <a:p>
            <a:pPr marL="563604" lvl="2" indent="-187868" algn="just">
              <a:lnSpc>
                <a:spcPts val="3451"/>
              </a:lnSpc>
              <a:buFont typeface="Arial"/>
              <a:buChar char="⚬"/>
            </a:pPr>
            <a:r>
              <a:rPr lang="en-US" sz="2465">
                <a:solidFill>
                  <a:srgbClr val="000000"/>
                </a:solidFill>
                <a:latin typeface="Arial"/>
                <a:ea typeface="Arial"/>
                <a:cs typeface="Arial"/>
                <a:sym typeface="Arial"/>
              </a:rPr>
              <a:t>They have exceeded the maximum period of registration specified in the Regulations for the Degree of BASc(Applied AI).</a:t>
            </a:r>
          </a:p>
        </p:txBody>
      </p:sp>
      <p:sp>
        <p:nvSpPr>
          <p:cNvPr id="15" name="Freeform 15"/>
          <p:cNvSpPr/>
          <p:nvPr/>
        </p:nvSpPr>
        <p:spPr>
          <a:xfrm>
            <a:off x="695896" y="2113988"/>
            <a:ext cx="5311864" cy="1083840"/>
          </a:xfrm>
          <a:custGeom>
            <a:avLst/>
            <a:gdLst/>
            <a:ahLst/>
            <a:cxnLst/>
            <a:rect l="l" t="t" r="r" b="b"/>
            <a:pathLst>
              <a:path w="5311864" h="1083840">
                <a:moveTo>
                  <a:pt x="0" y="0"/>
                </a:moveTo>
                <a:lnTo>
                  <a:pt x="5311864" y="0"/>
                </a:lnTo>
                <a:lnTo>
                  <a:pt x="5311864"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TextBox 16"/>
          <p:cNvSpPr txBox="1"/>
          <p:nvPr/>
        </p:nvSpPr>
        <p:spPr>
          <a:xfrm>
            <a:off x="956500" y="2537517"/>
            <a:ext cx="4797181" cy="472383"/>
          </a:xfrm>
          <a:prstGeom prst="rect">
            <a:avLst/>
          </a:prstGeom>
        </p:spPr>
        <p:txBody>
          <a:bodyPr lIns="0" tIns="0" rIns="0" bIns="0" rtlCol="0" anchor="t">
            <a:spAutoFit/>
          </a:bodyPr>
          <a:lstStyle/>
          <a:p>
            <a:pPr algn="l">
              <a:lnSpc>
                <a:spcPts val="3362"/>
              </a:lnSpc>
            </a:pPr>
            <a:r>
              <a:rPr lang="en-US" sz="2401" b="1" dirty="0">
                <a:solidFill>
                  <a:srgbClr val="FFFFFF"/>
                </a:solidFill>
                <a:latin typeface="Arial Bold"/>
                <a:ea typeface="Arial Bold"/>
                <a:cs typeface="Arial Bold"/>
                <a:sym typeface="Arial Bold"/>
              </a:rPr>
              <a:t>Progression and Discontinuation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695896" y="3390729"/>
            <a:ext cx="13321313" cy="2623312"/>
          </a:xfrm>
          <a:prstGeom prst="rect">
            <a:avLst/>
          </a:prstGeom>
        </p:spPr>
        <p:txBody>
          <a:bodyPr lIns="0" tIns="0" rIns="0" bIns="0" rtlCol="0" anchor="t">
            <a:spAutoFit/>
          </a:bodyPr>
          <a:lstStyle/>
          <a:p>
            <a:pPr marL="563604" lvl="2" indent="-187868" algn="just">
              <a:lnSpc>
                <a:spcPts val="3451"/>
              </a:lnSpc>
              <a:buFont typeface="Arial"/>
              <a:buChar char="⚬"/>
            </a:pPr>
            <a:r>
              <a:rPr lang="en-US" sz="2465">
                <a:solidFill>
                  <a:srgbClr val="000000"/>
                </a:solidFill>
                <a:latin typeface="Arial"/>
                <a:ea typeface="Arial"/>
                <a:cs typeface="Arial"/>
                <a:sym typeface="Arial"/>
              </a:rPr>
              <a:t>The University upholds the highest standards of academic integrity</a:t>
            </a:r>
          </a:p>
          <a:p>
            <a:pPr marL="563604" lvl="2" indent="-187868" algn="just">
              <a:lnSpc>
                <a:spcPts val="3451"/>
              </a:lnSpc>
              <a:buFont typeface="Arial"/>
              <a:buChar char="⚬"/>
            </a:pPr>
            <a:r>
              <a:rPr lang="en-US" sz="2465">
                <a:solidFill>
                  <a:srgbClr val="000000"/>
                </a:solidFill>
                <a:latin typeface="Arial"/>
                <a:ea typeface="Arial"/>
                <a:cs typeface="Arial"/>
                <a:sym typeface="Arial"/>
              </a:rPr>
              <a:t>Apart from plagiarism, cheating or misconduct by the student will be considered by the Disciplinary Committee</a:t>
            </a:r>
          </a:p>
          <a:p>
            <a:pPr marL="563604" lvl="2" indent="-187868" algn="just">
              <a:lnSpc>
                <a:spcPts val="3451"/>
              </a:lnSpc>
              <a:buFont typeface="Arial"/>
              <a:buChar char="⚬"/>
            </a:pPr>
            <a:r>
              <a:rPr lang="en-US" sz="2465">
                <a:solidFill>
                  <a:srgbClr val="000000"/>
                </a:solidFill>
                <a:latin typeface="Arial"/>
                <a:ea typeface="Arial"/>
                <a:cs typeface="Arial"/>
                <a:sym typeface="Arial"/>
              </a:rPr>
              <a:t>The Committee will decide the penalty on each case, ranging from reprimand, suspension of studies or even expulsion from the University depending on the seriousness of the offence</a:t>
            </a:r>
          </a:p>
        </p:txBody>
      </p:sp>
      <p:sp>
        <p:nvSpPr>
          <p:cNvPr id="15" name="Freeform 15"/>
          <p:cNvSpPr/>
          <p:nvPr/>
        </p:nvSpPr>
        <p:spPr>
          <a:xfrm>
            <a:off x="695896" y="2113988"/>
            <a:ext cx="3511620" cy="1083840"/>
          </a:xfrm>
          <a:custGeom>
            <a:avLst/>
            <a:gdLst/>
            <a:ahLst/>
            <a:cxnLst/>
            <a:rect l="l" t="t" r="r" b="b"/>
            <a:pathLst>
              <a:path w="3511620" h="1083840">
                <a:moveTo>
                  <a:pt x="0" y="0"/>
                </a:moveTo>
                <a:lnTo>
                  <a:pt x="3511620" y="0"/>
                </a:lnTo>
                <a:lnTo>
                  <a:pt x="3511620"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TextBox 16"/>
          <p:cNvSpPr txBox="1"/>
          <p:nvPr/>
        </p:nvSpPr>
        <p:spPr>
          <a:xfrm>
            <a:off x="956500" y="2537517"/>
            <a:ext cx="2899467" cy="472383"/>
          </a:xfrm>
          <a:prstGeom prst="rect">
            <a:avLst/>
          </a:prstGeom>
        </p:spPr>
        <p:txBody>
          <a:bodyPr lIns="0" tIns="0" rIns="0" bIns="0" rtlCol="0" anchor="t">
            <a:spAutoFit/>
          </a:bodyPr>
          <a:lstStyle/>
          <a:p>
            <a:pPr algn="l">
              <a:lnSpc>
                <a:spcPts val="3362"/>
              </a:lnSpc>
            </a:pPr>
            <a:r>
              <a:rPr lang="en-US" sz="2401" b="1" dirty="0">
                <a:solidFill>
                  <a:srgbClr val="FFFFFF"/>
                </a:solidFill>
                <a:latin typeface="Arial Bold"/>
                <a:ea typeface="Arial Bold"/>
                <a:cs typeface="Arial Bold"/>
                <a:sym typeface="Arial Bold"/>
              </a:rPr>
              <a:t>Disciplinary Matters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695896" y="3390729"/>
            <a:ext cx="13321313" cy="927964"/>
          </a:xfrm>
          <a:prstGeom prst="rect">
            <a:avLst/>
          </a:prstGeom>
        </p:spPr>
        <p:txBody>
          <a:bodyPr lIns="0" tIns="0" rIns="0" bIns="0" rtlCol="0" anchor="t">
            <a:spAutoFit/>
          </a:bodyPr>
          <a:lstStyle/>
          <a:p>
            <a:pPr algn="l">
              <a:lnSpc>
                <a:spcPts val="3451"/>
              </a:lnSpc>
            </a:pPr>
            <a:r>
              <a:rPr lang="en-US" sz="2465">
                <a:solidFill>
                  <a:srgbClr val="000000"/>
                </a:solidFill>
                <a:latin typeface="Arial"/>
                <a:ea typeface="Arial"/>
                <a:cs typeface="Arial"/>
                <a:sym typeface="Arial"/>
              </a:rPr>
              <a:t>Please refer to the Regulation and Syllabus posted on the Division website at https://www.csai.cds.hku.hk/</a:t>
            </a:r>
          </a:p>
        </p:txBody>
      </p:sp>
      <p:sp>
        <p:nvSpPr>
          <p:cNvPr id="15" name="Freeform 15"/>
          <p:cNvSpPr/>
          <p:nvPr/>
        </p:nvSpPr>
        <p:spPr>
          <a:xfrm>
            <a:off x="695896" y="2113988"/>
            <a:ext cx="7142369" cy="1083840"/>
          </a:xfrm>
          <a:custGeom>
            <a:avLst/>
            <a:gdLst/>
            <a:ahLst/>
            <a:cxnLst/>
            <a:rect l="l" t="t" r="r" b="b"/>
            <a:pathLst>
              <a:path w="7142369" h="1083840">
                <a:moveTo>
                  <a:pt x="0" y="0"/>
                </a:moveTo>
                <a:lnTo>
                  <a:pt x="7142369" y="0"/>
                </a:lnTo>
                <a:lnTo>
                  <a:pt x="7142369"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TextBox 16"/>
          <p:cNvSpPr txBox="1"/>
          <p:nvPr/>
        </p:nvSpPr>
        <p:spPr>
          <a:xfrm>
            <a:off x="956500" y="2537517"/>
            <a:ext cx="6560048" cy="472383"/>
          </a:xfrm>
          <a:prstGeom prst="rect">
            <a:avLst/>
          </a:prstGeom>
        </p:spPr>
        <p:txBody>
          <a:bodyPr lIns="0" tIns="0" rIns="0" bIns="0" rtlCol="0" anchor="t">
            <a:spAutoFit/>
          </a:bodyPr>
          <a:lstStyle/>
          <a:p>
            <a:pPr algn="l">
              <a:lnSpc>
                <a:spcPts val="3362"/>
              </a:lnSpc>
            </a:pPr>
            <a:r>
              <a:rPr lang="en-US" sz="2401" b="1" dirty="0">
                <a:solidFill>
                  <a:srgbClr val="FFFFFF"/>
                </a:solidFill>
                <a:latin typeface="Arial Bold"/>
                <a:ea typeface="Arial Bold"/>
                <a:cs typeface="Arial Bold"/>
                <a:sym typeface="Arial Bold"/>
              </a:rPr>
              <a:t>Regulation and Syllabus for BASc(</a:t>
            </a:r>
            <a:r>
              <a:rPr lang="en-US" sz="2401" b="1" dirty="0" err="1">
                <a:solidFill>
                  <a:srgbClr val="FFFFFF"/>
                </a:solidFill>
                <a:latin typeface="Arial Bold"/>
                <a:ea typeface="Arial Bold"/>
                <a:cs typeface="Arial Bold"/>
                <a:sym typeface="Arial Bold"/>
              </a:rPr>
              <a:t>AppliedAI</a:t>
            </a:r>
            <a:r>
              <a:rPr lang="en-US" sz="2401" b="1" dirty="0">
                <a:solidFill>
                  <a:srgbClr val="FFFFFF"/>
                </a:solidFill>
                <a:latin typeface="Arial Bold"/>
                <a:ea typeface="Arial Bold"/>
                <a:cs typeface="Arial Bold"/>
                <a:sym typeface="Arial Bold"/>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1987182"/>
            <a:ext cx="7345518" cy="736612"/>
          </a:xfrm>
          <a:prstGeom prst="rect">
            <a:avLst/>
          </a:prstGeom>
        </p:spPr>
        <p:txBody>
          <a:bodyPr wrap="square" lIns="0" tIns="0" rIns="0" bIns="0" rtlCol="0" anchor="t">
            <a:spAutoFit/>
          </a:bodyPr>
          <a:lstStyle/>
          <a:p>
            <a:pPr algn="l">
              <a:lnSpc>
                <a:spcPts val="6164"/>
              </a:lnSpc>
            </a:pPr>
            <a:r>
              <a:rPr lang="en-US" sz="4402" b="1" dirty="0">
                <a:solidFill>
                  <a:srgbClr val="1DB181"/>
                </a:solidFill>
                <a:latin typeface="Work Sans Bold"/>
                <a:ea typeface="Work Sans Bold"/>
                <a:cs typeface="Work Sans Bold"/>
                <a:sym typeface="Work Sans Bold"/>
              </a:rPr>
              <a:t>Capstone AI Projects</a:t>
            </a:r>
          </a:p>
        </p:txBody>
      </p:sp>
      <p:grpSp>
        <p:nvGrpSpPr>
          <p:cNvPr id="15" name="Group 15"/>
          <p:cNvGrpSpPr/>
          <p:nvPr/>
        </p:nvGrpSpPr>
        <p:grpSpPr>
          <a:xfrm>
            <a:off x="438702" y="3027874"/>
            <a:ext cx="7161038" cy="4956572"/>
            <a:chOff x="0" y="0"/>
            <a:chExt cx="9548050" cy="6608762"/>
          </a:xfrm>
        </p:grpSpPr>
        <p:sp>
          <p:nvSpPr>
            <p:cNvPr id="16" name="Freeform 16"/>
            <p:cNvSpPr/>
            <p:nvPr/>
          </p:nvSpPr>
          <p:spPr>
            <a:xfrm>
              <a:off x="0" y="0"/>
              <a:ext cx="9547987" cy="6608826"/>
            </a:xfrm>
            <a:custGeom>
              <a:avLst/>
              <a:gdLst/>
              <a:ahLst/>
              <a:cxnLst/>
              <a:rect l="l" t="t" r="r" b="b"/>
              <a:pathLst>
                <a:path w="9547987" h="6608826">
                  <a:moveTo>
                    <a:pt x="0" y="0"/>
                  </a:moveTo>
                  <a:lnTo>
                    <a:pt x="9547987" y="0"/>
                  </a:lnTo>
                  <a:lnTo>
                    <a:pt x="9547987" y="6608826"/>
                  </a:lnTo>
                  <a:lnTo>
                    <a:pt x="0" y="6608826"/>
                  </a:lnTo>
                  <a:lnTo>
                    <a:pt x="0" y="0"/>
                  </a:lnTo>
                  <a:close/>
                </a:path>
              </a:pathLst>
            </a:custGeom>
            <a:blipFill>
              <a:blip r:embed="rId11"/>
              <a:stretch>
                <a:fillRect t="-2178" b="-2177"/>
              </a:stretch>
            </a:blipFill>
          </p:spPr>
        </p:sp>
      </p:grpSp>
      <p:grpSp>
        <p:nvGrpSpPr>
          <p:cNvPr id="17" name="Group 17"/>
          <p:cNvGrpSpPr/>
          <p:nvPr/>
        </p:nvGrpSpPr>
        <p:grpSpPr>
          <a:xfrm>
            <a:off x="7967358" y="3027874"/>
            <a:ext cx="5944505" cy="4956629"/>
            <a:chOff x="0" y="0"/>
            <a:chExt cx="7926006" cy="6608839"/>
          </a:xfrm>
        </p:grpSpPr>
        <p:sp>
          <p:nvSpPr>
            <p:cNvPr id="18" name="Freeform 18"/>
            <p:cNvSpPr/>
            <p:nvPr/>
          </p:nvSpPr>
          <p:spPr>
            <a:xfrm>
              <a:off x="0" y="0"/>
              <a:ext cx="7926070" cy="6608826"/>
            </a:xfrm>
            <a:custGeom>
              <a:avLst/>
              <a:gdLst/>
              <a:ahLst/>
              <a:cxnLst/>
              <a:rect l="l" t="t" r="r" b="b"/>
              <a:pathLst>
                <a:path w="7926070" h="6608826">
                  <a:moveTo>
                    <a:pt x="0" y="0"/>
                  </a:moveTo>
                  <a:lnTo>
                    <a:pt x="7926070" y="0"/>
                  </a:lnTo>
                  <a:lnTo>
                    <a:pt x="7926070" y="6608826"/>
                  </a:lnTo>
                  <a:lnTo>
                    <a:pt x="0" y="6608826"/>
                  </a:lnTo>
                  <a:lnTo>
                    <a:pt x="0" y="0"/>
                  </a:lnTo>
                  <a:close/>
                </a:path>
              </a:pathLst>
            </a:custGeom>
            <a:blipFill>
              <a:blip r:embed="rId12"/>
              <a:stretch>
                <a:fillRect l="-42" r="-42"/>
              </a:stretch>
            </a:blipFill>
          </p:spPr>
        </p:sp>
      </p:grpSp>
      <p:sp>
        <p:nvSpPr>
          <p:cNvPr id="19" name="TextBox 19"/>
          <p:cNvSpPr txBox="1"/>
          <p:nvPr/>
        </p:nvSpPr>
        <p:spPr>
          <a:xfrm>
            <a:off x="438702" y="8171850"/>
            <a:ext cx="6934114" cy="923192"/>
          </a:xfrm>
          <a:prstGeom prst="rect">
            <a:avLst/>
          </a:prstGeom>
        </p:spPr>
        <p:txBody>
          <a:bodyPr lIns="0" tIns="0" rIns="0" bIns="0" rtlCol="0" anchor="t">
            <a:spAutoFit/>
          </a:bodyPr>
          <a:lstStyle/>
          <a:p>
            <a:pPr algn="l">
              <a:lnSpc>
                <a:spcPts val="3252"/>
              </a:lnSpc>
            </a:pPr>
            <a:r>
              <a:rPr lang="en-US" sz="2710">
                <a:solidFill>
                  <a:srgbClr val="0D3512"/>
                </a:solidFill>
                <a:latin typeface="Calibri (MS)"/>
                <a:ea typeface="Calibri (MS)"/>
                <a:cs typeface="Calibri (MS)"/>
                <a:sym typeface="Calibri (MS)"/>
              </a:rPr>
              <a:t>Generalizable machine learning technology with application in medical image analysis</a:t>
            </a:r>
          </a:p>
        </p:txBody>
      </p:sp>
      <p:sp>
        <p:nvSpPr>
          <p:cNvPr id="20" name="TextBox 20"/>
          <p:cNvSpPr txBox="1"/>
          <p:nvPr/>
        </p:nvSpPr>
        <p:spPr>
          <a:xfrm>
            <a:off x="8374218" y="8197053"/>
            <a:ext cx="4901279" cy="824741"/>
          </a:xfrm>
          <a:prstGeom prst="rect">
            <a:avLst/>
          </a:prstGeom>
        </p:spPr>
        <p:txBody>
          <a:bodyPr lIns="0" tIns="0" rIns="0" bIns="0" rtlCol="0" anchor="t">
            <a:spAutoFit/>
          </a:bodyPr>
          <a:lstStyle/>
          <a:p>
            <a:pPr algn="l">
              <a:lnSpc>
                <a:spcPts val="2927"/>
              </a:lnSpc>
            </a:pPr>
            <a:r>
              <a:rPr lang="en-US" sz="2710">
                <a:solidFill>
                  <a:srgbClr val="0D3512"/>
                </a:solidFill>
                <a:latin typeface="Calibri (MS)"/>
                <a:ea typeface="Calibri (MS)"/>
                <a:cs typeface="Calibri (MS)"/>
                <a:sym typeface="Calibri (MS)"/>
              </a:rPr>
              <a:t>AI Video Analytics Tool for Human Behavioural Intelligence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1987182"/>
            <a:ext cx="7658100" cy="736612"/>
          </a:xfrm>
          <a:prstGeom prst="rect">
            <a:avLst/>
          </a:prstGeom>
        </p:spPr>
        <p:txBody>
          <a:bodyPr wrap="square" lIns="0" tIns="0" rIns="0" bIns="0" rtlCol="0" anchor="t">
            <a:spAutoFit/>
          </a:bodyPr>
          <a:lstStyle/>
          <a:p>
            <a:pPr algn="l">
              <a:lnSpc>
                <a:spcPts val="6164"/>
              </a:lnSpc>
            </a:pPr>
            <a:r>
              <a:rPr lang="en-US" sz="4402" b="1" dirty="0">
                <a:solidFill>
                  <a:srgbClr val="1DB181"/>
                </a:solidFill>
                <a:latin typeface="Work Sans Bold"/>
                <a:ea typeface="Work Sans Bold"/>
                <a:cs typeface="Work Sans Bold"/>
                <a:sym typeface="Work Sans Bold"/>
              </a:rPr>
              <a:t>Capstone AI Projects</a:t>
            </a:r>
          </a:p>
        </p:txBody>
      </p:sp>
      <p:grpSp>
        <p:nvGrpSpPr>
          <p:cNvPr id="15" name="Group 15"/>
          <p:cNvGrpSpPr/>
          <p:nvPr/>
        </p:nvGrpSpPr>
        <p:grpSpPr>
          <a:xfrm>
            <a:off x="8013687" y="3030350"/>
            <a:ext cx="5821070" cy="5212756"/>
            <a:chOff x="0" y="0"/>
            <a:chExt cx="7761427" cy="6950342"/>
          </a:xfrm>
        </p:grpSpPr>
        <p:sp>
          <p:nvSpPr>
            <p:cNvPr id="16" name="Freeform 16"/>
            <p:cNvSpPr/>
            <p:nvPr/>
          </p:nvSpPr>
          <p:spPr>
            <a:xfrm>
              <a:off x="0" y="0"/>
              <a:ext cx="7761478" cy="6950329"/>
            </a:xfrm>
            <a:custGeom>
              <a:avLst/>
              <a:gdLst/>
              <a:ahLst/>
              <a:cxnLst/>
              <a:rect l="l" t="t" r="r" b="b"/>
              <a:pathLst>
                <a:path w="7761478" h="6950329">
                  <a:moveTo>
                    <a:pt x="0" y="0"/>
                  </a:moveTo>
                  <a:lnTo>
                    <a:pt x="7761478" y="0"/>
                  </a:lnTo>
                  <a:lnTo>
                    <a:pt x="7761478" y="6950329"/>
                  </a:lnTo>
                  <a:lnTo>
                    <a:pt x="0" y="6950329"/>
                  </a:lnTo>
                  <a:lnTo>
                    <a:pt x="0" y="0"/>
                  </a:lnTo>
                  <a:close/>
                </a:path>
              </a:pathLst>
            </a:custGeom>
            <a:blipFill>
              <a:blip r:embed="rId11"/>
              <a:stretch>
                <a:fillRect t="-2" b="-2"/>
              </a:stretch>
            </a:blipFill>
          </p:spPr>
        </p:sp>
      </p:grpSp>
      <p:grpSp>
        <p:nvGrpSpPr>
          <p:cNvPr id="17" name="Group 17"/>
          <p:cNvGrpSpPr/>
          <p:nvPr/>
        </p:nvGrpSpPr>
        <p:grpSpPr>
          <a:xfrm>
            <a:off x="560480" y="3075070"/>
            <a:ext cx="6831092" cy="5123278"/>
            <a:chOff x="0" y="0"/>
            <a:chExt cx="9108122" cy="6831038"/>
          </a:xfrm>
        </p:grpSpPr>
        <p:sp>
          <p:nvSpPr>
            <p:cNvPr id="18" name="Freeform 18"/>
            <p:cNvSpPr/>
            <p:nvPr/>
          </p:nvSpPr>
          <p:spPr>
            <a:xfrm>
              <a:off x="0" y="0"/>
              <a:ext cx="9108059" cy="6831076"/>
            </a:xfrm>
            <a:custGeom>
              <a:avLst/>
              <a:gdLst/>
              <a:ahLst/>
              <a:cxnLst/>
              <a:rect l="l" t="t" r="r" b="b"/>
              <a:pathLst>
                <a:path w="9108059" h="6831076">
                  <a:moveTo>
                    <a:pt x="0" y="0"/>
                  </a:moveTo>
                  <a:lnTo>
                    <a:pt x="9108059" y="0"/>
                  </a:lnTo>
                  <a:lnTo>
                    <a:pt x="9108059" y="6831076"/>
                  </a:lnTo>
                  <a:lnTo>
                    <a:pt x="0" y="6831076"/>
                  </a:lnTo>
                  <a:lnTo>
                    <a:pt x="0" y="0"/>
                  </a:lnTo>
                  <a:close/>
                </a:path>
              </a:pathLst>
            </a:custGeom>
            <a:blipFill>
              <a:blip r:embed="rId12"/>
              <a:stretch>
                <a:fillRect l="-17" r="-17"/>
              </a:stretch>
            </a:blipFill>
          </p:spPr>
        </p:sp>
      </p:grpSp>
      <p:sp>
        <p:nvSpPr>
          <p:cNvPr id="19" name="TextBox 19"/>
          <p:cNvSpPr txBox="1"/>
          <p:nvPr/>
        </p:nvSpPr>
        <p:spPr>
          <a:xfrm>
            <a:off x="497653" y="8225600"/>
            <a:ext cx="6607883" cy="825351"/>
          </a:xfrm>
          <a:prstGeom prst="rect">
            <a:avLst/>
          </a:prstGeom>
        </p:spPr>
        <p:txBody>
          <a:bodyPr lIns="0" tIns="0" rIns="0" bIns="0" rtlCol="0" anchor="t">
            <a:spAutoFit/>
          </a:bodyPr>
          <a:lstStyle/>
          <a:p>
            <a:pPr algn="l">
              <a:lnSpc>
                <a:spcPts val="2934"/>
              </a:lnSpc>
            </a:pPr>
            <a:r>
              <a:rPr lang="en-US" sz="2445">
                <a:solidFill>
                  <a:srgbClr val="0D3512"/>
                </a:solidFill>
                <a:latin typeface="Calibri (MS)"/>
                <a:ea typeface="Calibri (MS)"/>
                <a:cs typeface="Calibri (MS)"/>
                <a:sym typeface="Calibri (MS)"/>
              </a:rPr>
              <a:t>Generalizable training algorithms for deep learning based image Classification </a:t>
            </a:r>
          </a:p>
        </p:txBody>
      </p:sp>
      <p:sp>
        <p:nvSpPr>
          <p:cNvPr id="20" name="TextBox 20"/>
          <p:cNvSpPr txBox="1"/>
          <p:nvPr/>
        </p:nvSpPr>
        <p:spPr>
          <a:xfrm>
            <a:off x="8164258" y="8245573"/>
            <a:ext cx="2718645" cy="826294"/>
          </a:xfrm>
          <a:prstGeom prst="rect">
            <a:avLst/>
          </a:prstGeom>
        </p:spPr>
        <p:txBody>
          <a:bodyPr lIns="0" tIns="0" rIns="0" bIns="0" rtlCol="0" anchor="t">
            <a:spAutoFit/>
          </a:bodyPr>
          <a:lstStyle/>
          <a:p>
            <a:pPr algn="ctr">
              <a:lnSpc>
                <a:spcPts val="2942"/>
              </a:lnSpc>
            </a:pPr>
            <a:r>
              <a:rPr lang="en-US" sz="2450">
                <a:solidFill>
                  <a:srgbClr val="0D3512"/>
                </a:solidFill>
                <a:latin typeface="Calibri (MS)"/>
                <a:ea typeface="Calibri (MS)"/>
                <a:cs typeface="Calibri (MS)"/>
                <a:sym typeface="Calibri (MS)"/>
              </a:rPr>
              <a:t> </a:t>
            </a:r>
          </a:p>
          <a:p>
            <a:pPr algn="ctr">
              <a:lnSpc>
                <a:spcPts val="2942"/>
              </a:lnSpc>
            </a:pPr>
            <a:r>
              <a:rPr lang="en-US" sz="2450">
                <a:solidFill>
                  <a:srgbClr val="0D3512"/>
                </a:solidFill>
                <a:latin typeface="Calibri (MS)"/>
                <a:ea typeface="Calibri (MS)"/>
                <a:cs typeface="Calibri (MS)"/>
                <a:sym typeface="Calibri (MS)"/>
              </a:rPr>
              <a:t>Using Deep Learning </a:t>
            </a:r>
          </a:p>
        </p:txBody>
      </p:sp>
      <p:sp>
        <p:nvSpPr>
          <p:cNvPr id="21" name="TextBox 21"/>
          <p:cNvSpPr txBox="1"/>
          <p:nvPr/>
        </p:nvSpPr>
        <p:spPr>
          <a:xfrm>
            <a:off x="8164258" y="8150323"/>
            <a:ext cx="5958573" cy="548354"/>
          </a:xfrm>
          <a:prstGeom prst="rect">
            <a:avLst/>
          </a:prstGeom>
        </p:spPr>
        <p:txBody>
          <a:bodyPr lIns="0" tIns="0" rIns="0" bIns="0" rtlCol="0" anchor="t">
            <a:spAutoFit/>
          </a:bodyPr>
          <a:lstStyle/>
          <a:p>
            <a:pPr algn="l">
              <a:lnSpc>
                <a:spcPts val="3430"/>
              </a:lnSpc>
            </a:pPr>
            <a:r>
              <a:rPr lang="en-US" sz="2450">
                <a:solidFill>
                  <a:srgbClr val="0D3512"/>
                </a:solidFill>
                <a:latin typeface="Calibri (MS)"/>
                <a:ea typeface="Calibri (MS)"/>
                <a:cs typeface="Calibri (MS)"/>
                <a:sym typeface="Calibri (MS)"/>
              </a:rPr>
              <a:t>PredictionofStockReturns from Social Media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1987182"/>
            <a:ext cx="6987273" cy="736612"/>
          </a:xfrm>
          <a:prstGeom prst="rect">
            <a:avLst/>
          </a:prstGeom>
        </p:spPr>
        <p:txBody>
          <a:bodyPr wrap="square" lIns="0" tIns="0" rIns="0" bIns="0" rtlCol="0" anchor="t">
            <a:spAutoFit/>
          </a:bodyPr>
          <a:lstStyle/>
          <a:p>
            <a:pPr algn="l">
              <a:lnSpc>
                <a:spcPts val="6164"/>
              </a:lnSpc>
            </a:pPr>
            <a:r>
              <a:rPr lang="en-US" sz="4402" b="1" dirty="0">
                <a:solidFill>
                  <a:srgbClr val="1DB181"/>
                </a:solidFill>
                <a:latin typeface="Work Sans Bold"/>
                <a:ea typeface="Work Sans Bold"/>
                <a:cs typeface="Work Sans Bold"/>
                <a:sym typeface="Work Sans Bold"/>
              </a:rPr>
              <a:t>Capstone AI Projects</a:t>
            </a:r>
          </a:p>
        </p:txBody>
      </p:sp>
      <p:grpSp>
        <p:nvGrpSpPr>
          <p:cNvPr id="15" name="Group 15"/>
          <p:cNvGrpSpPr/>
          <p:nvPr/>
        </p:nvGrpSpPr>
        <p:grpSpPr>
          <a:xfrm>
            <a:off x="450513" y="3476816"/>
            <a:ext cx="6708534" cy="4978718"/>
            <a:chOff x="0" y="0"/>
            <a:chExt cx="8944712" cy="6638290"/>
          </a:xfrm>
        </p:grpSpPr>
        <p:sp>
          <p:nvSpPr>
            <p:cNvPr id="16" name="Freeform 16"/>
            <p:cNvSpPr/>
            <p:nvPr/>
          </p:nvSpPr>
          <p:spPr>
            <a:xfrm>
              <a:off x="0" y="0"/>
              <a:ext cx="8944737" cy="6638290"/>
            </a:xfrm>
            <a:custGeom>
              <a:avLst/>
              <a:gdLst/>
              <a:ahLst/>
              <a:cxnLst/>
              <a:rect l="l" t="t" r="r" b="b"/>
              <a:pathLst>
                <a:path w="8944737" h="6638290">
                  <a:moveTo>
                    <a:pt x="0" y="0"/>
                  </a:moveTo>
                  <a:lnTo>
                    <a:pt x="8944737" y="0"/>
                  </a:lnTo>
                  <a:lnTo>
                    <a:pt x="8944737" y="6638290"/>
                  </a:lnTo>
                  <a:lnTo>
                    <a:pt x="0" y="6638290"/>
                  </a:lnTo>
                  <a:lnTo>
                    <a:pt x="0" y="0"/>
                  </a:lnTo>
                  <a:close/>
                </a:path>
              </a:pathLst>
            </a:custGeom>
            <a:blipFill>
              <a:blip r:embed="rId11"/>
              <a:stretch>
                <a:fillRect t="-1" b="-1"/>
              </a:stretch>
            </a:blipFill>
          </p:spPr>
        </p:sp>
      </p:grpSp>
      <p:grpSp>
        <p:nvGrpSpPr>
          <p:cNvPr id="17" name="Group 17"/>
          <p:cNvGrpSpPr/>
          <p:nvPr/>
        </p:nvGrpSpPr>
        <p:grpSpPr>
          <a:xfrm>
            <a:off x="7761942" y="2970724"/>
            <a:ext cx="6162532" cy="4265533"/>
            <a:chOff x="0" y="0"/>
            <a:chExt cx="8216710" cy="5687378"/>
          </a:xfrm>
        </p:grpSpPr>
        <p:sp>
          <p:nvSpPr>
            <p:cNvPr id="18" name="Freeform 18"/>
            <p:cNvSpPr/>
            <p:nvPr/>
          </p:nvSpPr>
          <p:spPr>
            <a:xfrm>
              <a:off x="0" y="0"/>
              <a:ext cx="8216773" cy="5687314"/>
            </a:xfrm>
            <a:custGeom>
              <a:avLst/>
              <a:gdLst/>
              <a:ahLst/>
              <a:cxnLst/>
              <a:rect l="l" t="t" r="r" b="b"/>
              <a:pathLst>
                <a:path w="8216773" h="5687314">
                  <a:moveTo>
                    <a:pt x="0" y="0"/>
                  </a:moveTo>
                  <a:lnTo>
                    <a:pt x="8216773" y="0"/>
                  </a:lnTo>
                  <a:lnTo>
                    <a:pt x="8216773" y="5687314"/>
                  </a:lnTo>
                  <a:lnTo>
                    <a:pt x="0" y="5687314"/>
                  </a:lnTo>
                  <a:lnTo>
                    <a:pt x="0" y="0"/>
                  </a:lnTo>
                  <a:close/>
                </a:path>
              </a:pathLst>
            </a:custGeom>
            <a:blipFill>
              <a:blip r:embed="rId12"/>
              <a:stretch>
                <a:fillRect t="-16" b="-17"/>
              </a:stretch>
            </a:blipFill>
          </p:spPr>
        </p:sp>
      </p:grpSp>
      <p:sp>
        <p:nvSpPr>
          <p:cNvPr id="19" name="TextBox 19"/>
          <p:cNvSpPr txBox="1"/>
          <p:nvPr/>
        </p:nvSpPr>
        <p:spPr>
          <a:xfrm>
            <a:off x="8015973" y="7315019"/>
            <a:ext cx="5711333" cy="817216"/>
          </a:xfrm>
          <a:prstGeom prst="rect">
            <a:avLst/>
          </a:prstGeom>
        </p:spPr>
        <p:txBody>
          <a:bodyPr lIns="0" tIns="0" rIns="0" bIns="0" rtlCol="0" anchor="t">
            <a:spAutoFit/>
          </a:bodyPr>
          <a:lstStyle/>
          <a:p>
            <a:pPr algn="l">
              <a:lnSpc>
                <a:spcPts val="2825"/>
              </a:lnSpc>
            </a:pPr>
            <a:r>
              <a:rPr lang="en-US" sz="2354">
                <a:solidFill>
                  <a:srgbClr val="0D3512"/>
                </a:solidFill>
                <a:latin typeface="Calibri (MS)"/>
                <a:ea typeface="Calibri (MS)"/>
                <a:cs typeface="Calibri (MS)"/>
                <a:sym typeface="Calibri (MS)"/>
              </a:rPr>
              <a:t>Recognition of imagined handwritten content from brain signals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1987182"/>
            <a:ext cx="10819505" cy="859717"/>
          </a:xfrm>
          <a:prstGeom prst="rect">
            <a:avLst/>
          </a:prstGeom>
        </p:spPr>
        <p:txBody>
          <a:bodyPr lIns="0" tIns="0" rIns="0" bIns="0" rtlCol="0" anchor="t">
            <a:spAutoFit/>
          </a:bodyPr>
          <a:lstStyle/>
          <a:p>
            <a:pPr algn="l">
              <a:lnSpc>
                <a:spcPts val="6164"/>
              </a:lnSpc>
            </a:pPr>
            <a:r>
              <a:rPr lang="en-US" sz="4402" b="1">
                <a:solidFill>
                  <a:srgbClr val="1DB181"/>
                </a:solidFill>
                <a:latin typeface="Work Sans Bold"/>
                <a:ea typeface="Work Sans Bold"/>
                <a:cs typeface="Work Sans Bold"/>
                <a:sym typeface="Work Sans Bold"/>
              </a:rPr>
              <a:t>Undergraduate Research Opportunities</a:t>
            </a:r>
          </a:p>
        </p:txBody>
      </p:sp>
      <p:sp>
        <p:nvSpPr>
          <p:cNvPr id="15" name="TextBox 15"/>
          <p:cNvSpPr txBox="1"/>
          <p:nvPr/>
        </p:nvSpPr>
        <p:spPr>
          <a:xfrm>
            <a:off x="1028700" y="2761174"/>
            <a:ext cx="13321313" cy="489814"/>
          </a:xfrm>
          <a:prstGeom prst="rect">
            <a:avLst/>
          </a:prstGeom>
        </p:spPr>
        <p:txBody>
          <a:bodyPr lIns="0" tIns="0" rIns="0" bIns="0" rtlCol="0" anchor="t">
            <a:spAutoFit/>
          </a:bodyPr>
          <a:lstStyle/>
          <a:p>
            <a:pPr algn="l">
              <a:lnSpc>
                <a:spcPts val="3451"/>
              </a:lnSpc>
            </a:pPr>
            <a:r>
              <a:rPr lang="en-US" sz="2465">
                <a:solidFill>
                  <a:srgbClr val="000000"/>
                </a:solidFill>
                <a:latin typeface="Arial"/>
                <a:ea typeface="Arial"/>
                <a:cs typeface="Arial"/>
                <a:sym typeface="Arial"/>
              </a:rPr>
              <a:t>Undergraduate Research Fellowship Program (URFP)</a:t>
            </a:r>
          </a:p>
        </p:txBody>
      </p:sp>
      <p:grpSp>
        <p:nvGrpSpPr>
          <p:cNvPr id="16" name="Group 16"/>
          <p:cNvGrpSpPr/>
          <p:nvPr/>
        </p:nvGrpSpPr>
        <p:grpSpPr>
          <a:xfrm>
            <a:off x="9270073" y="7060044"/>
            <a:ext cx="3445745" cy="2756573"/>
            <a:chOff x="0" y="0"/>
            <a:chExt cx="4594327" cy="3675431"/>
          </a:xfrm>
        </p:grpSpPr>
        <p:sp>
          <p:nvSpPr>
            <p:cNvPr id="17" name="Freeform 17"/>
            <p:cNvSpPr/>
            <p:nvPr/>
          </p:nvSpPr>
          <p:spPr>
            <a:xfrm>
              <a:off x="0" y="0"/>
              <a:ext cx="4594352" cy="3675380"/>
            </a:xfrm>
            <a:custGeom>
              <a:avLst/>
              <a:gdLst/>
              <a:ahLst/>
              <a:cxnLst/>
              <a:rect l="l" t="t" r="r" b="b"/>
              <a:pathLst>
                <a:path w="4594352" h="3675380">
                  <a:moveTo>
                    <a:pt x="0" y="0"/>
                  </a:moveTo>
                  <a:lnTo>
                    <a:pt x="4594352" y="0"/>
                  </a:lnTo>
                  <a:lnTo>
                    <a:pt x="4594352" y="3675380"/>
                  </a:lnTo>
                  <a:lnTo>
                    <a:pt x="0" y="3675380"/>
                  </a:lnTo>
                  <a:lnTo>
                    <a:pt x="0" y="0"/>
                  </a:lnTo>
                  <a:close/>
                </a:path>
              </a:pathLst>
            </a:custGeom>
            <a:blipFill>
              <a:blip r:embed="rId11"/>
              <a:stretch>
                <a:fillRect l="-11554" r="-11554" b="-1"/>
              </a:stretch>
            </a:blipFill>
          </p:spPr>
        </p:sp>
      </p:grpSp>
      <p:grpSp>
        <p:nvGrpSpPr>
          <p:cNvPr id="18" name="Group 18"/>
          <p:cNvGrpSpPr/>
          <p:nvPr/>
        </p:nvGrpSpPr>
        <p:grpSpPr>
          <a:xfrm>
            <a:off x="5453729" y="7060044"/>
            <a:ext cx="3445745" cy="2756573"/>
            <a:chOff x="0" y="0"/>
            <a:chExt cx="4594327" cy="3675431"/>
          </a:xfrm>
        </p:grpSpPr>
        <p:sp>
          <p:nvSpPr>
            <p:cNvPr id="19" name="Freeform 19"/>
            <p:cNvSpPr/>
            <p:nvPr/>
          </p:nvSpPr>
          <p:spPr>
            <a:xfrm>
              <a:off x="0" y="0"/>
              <a:ext cx="4594352" cy="3675380"/>
            </a:xfrm>
            <a:custGeom>
              <a:avLst/>
              <a:gdLst/>
              <a:ahLst/>
              <a:cxnLst/>
              <a:rect l="l" t="t" r="r" b="b"/>
              <a:pathLst>
                <a:path w="4594352" h="3675380">
                  <a:moveTo>
                    <a:pt x="0" y="0"/>
                  </a:moveTo>
                  <a:lnTo>
                    <a:pt x="4594352" y="0"/>
                  </a:lnTo>
                  <a:lnTo>
                    <a:pt x="4594352" y="3675380"/>
                  </a:lnTo>
                  <a:lnTo>
                    <a:pt x="0" y="3675380"/>
                  </a:lnTo>
                  <a:lnTo>
                    <a:pt x="0" y="0"/>
                  </a:lnTo>
                  <a:close/>
                </a:path>
              </a:pathLst>
            </a:custGeom>
            <a:blipFill>
              <a:blip r:embed="rId12"/>
              <a:stretch>
                <a:fillRect l="-12603" r="-12603" b="-1"/>
              </a:stretch>
            </a:blipFill>
          </p:spPr>
        </p:sp>
      </p:grpSp>
      <p:grpSp>
        <p:nvGrpSpPr>
          <p:cNvPr id="20" name="Group 20"/>
          <p:cNvGrpSpPr/>
          <p:nvPr/>
        </p:nvGrpSpPr>
        <p:grpSpPr>
          <a:xfrm>
            <a:off x="1760287" y="7060044"/>
            <a:ext cx="3446126" cy="2756573"/>
            <a:chOff x="0" y="0"/>
            <a:chExt cx="4594835" cy="3675431"/>
          </a:xfrm>
        </p:grpSpPr>
        <p:sp>
          <p:nvSpPr>
            <p:cNvPr id="21" name="Freeform 21"/>
            <p:cNvSpPr/>
            <p:nvPr/>
          </p:nvSpPr>
          <p:spPr>
            <a:xfrm>
              <a:off x="0" y="0"/>
              <a:ext cx="4594860" cy="3675380"/>
            </a:xfrm>
            <a:custGeom>
              <a:avLst/>
              <a:gdLst/>
              <a:ahLst/>
              <a:cxnLst/>
              <a:rect l="l" t="t" r="r" b="b"/>
              <a:pathLst>
                <a:path w="4594860" h="3675380">
                  <a:moveTo>
                    <a:pt x="0" y="0"/>
                  </a:moveTo>
                  <a:lnTo>
                    <a:pt x="4594860" y="0"/>
                  </a:lnTo>
                  <a:lnTo>
                    <a:pt x="4594860" y="3675380"/>
                  </a:lnTo>
                  <a:lnTo>
                    <a:pt x="0" y="3675380"/>
                  </a:lnTo>
                  <a:lnTo>
                    <a:pt x="0" y="0"/>
                  </a:lnTo>
                  <a:close/>
                </a:path>
              </a:pathLst>
            </a:custGeom>
            <a:blipFill>
              <a:blip r:embed="rId13"/>
              <a:stretch>
                <a:fillRect l="-2990" r="-2990" b="-1"/>
              </a:stretch>
            </a:blipFill>
          </p:spPr>
        </p:sp>
      </p:grpSp>
      <p:grpSp>
        <p:nvGrpSpPr>
          <p:cNvPr id="22" name="Group 22"/>
          <p:cNvGrpSpPr/>
          <p:nvPr/>
        </p:nvGrpSpPr>
        <p:grpSpPr>
          <a:xfrm>
            <a:off x="4298280" y="3585648"/>
            <a:ext cx="5449653" cy="3235042"/>
            <a:chOff x="0" y="0"/>
            <a:chExt cx="7266203" cy="4313390"/>
          </a:xfrm>
        </p:grpSpPr>
        <p:sp>
          <p:nvSpPr>
            <p:cNvPr id="23" name="Freeform 23"/>
            <p:cNvSpPr/>
            <p:nvPr/>
          </p:nvSpPr>
          <p:spPr>
            <a:xfrm>
              <a:off x="0" y="0"/>
              <a:ext cx="7266178" cy="4313428"/>
            </a:xfrm>
            <a:custGeom>
              <a:avLst/>
              <a:gdLst/>
              <a:ahLst/>
              <a:cxnLst/>
              <a:rect l="l" t="t" r="r" b="b"/>
              <a:pathLst>
                <a:path w="7266178" h="4313428">
                  <a:moveTo>
                    <a:pt x="0" y="0"/>
                  </a:moveTo>
                  <a:lnTo>
                    <a:pt x="7266178" y="0"/>
                  </a:lnTo>
                  <a:lnTo>
                    <a:pt x="7266178" y="4313428"/>
                  </a:lnTo>
                  <a:lnTo>
                    <a:pt x="0" y="4313428"/>
                  </a:lnTo>
                  <a:lnTo>
                    <a:pt x="0" y="0"/>
                  </a:lnTo>
                  <a:close/>
                </a:path>
              </a:pathLst>
            </a:custGeom>
            <a:blipFill>
              <a:blip r:embed="rId14"/>
              <a:stretch>
                <a:fillRect l="-7235" r="-7236"/>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1987182"/>
            <a:ext cx="6490249" cy="859717"/>
          </a:xfrm>
          <a:prstGeom prst="rect">
            <a:avLst/>
          </a:prstGeom>
        </p:spPr>
        <p:txBody>
          <a:bodyPr lIns="0" tIns="0" rIns="0" bIns="0" rtlCol="0" anchor="t">
            <a:spAutoFit/>
          </a:bodyPr>
          <a:lstStyle/>
          <a:p>
            <a:pPr algn="l">
              <a:lnSpc>
                <a:spcPts val="6164"/>
              </a:lnSpc>
            </a:pPr>
            <a:r>
              <a:rPr lang="en-US" sz="4402" b="1">
                <a:solidFill>
                  <a:srgbClr val="1DB181"/>
                </a:solidFill>
                <a:latin typeface="Work Sans Bold"/>
                <a:ea typeface="Work Sans Bold"/>
                <a:cs typeface="Work Sans Bold"/>
                <a:sym typeface="Work Sans Bold"/>
              </a:rPr>
              <a:t>Support for Internships</a:t>
            </a:r>
          </a:p>
        </p:txBody>
      </p:sp>
      <p:sp>
        <p:nvSpPr>
          <p:cNvPr id="15" name="TextBox 15"/>
          <p:cNvSpPr txBox="1"/>
          <p:nvPr/>
        </p:nvSpPr>
        <p:spPr>
          <a:xfrm>
            <a:off x="1028700" y="2761174"/>
            <a:ext cx="13321313" cy="489814"/>
          </a:xfrm>
          <a:prstGeom prst="rect">
            <a:avLst/>
          </a:prstGeom>
        </p:spPr>
        <p:txBody>
          <a:bodyPr lIns="0" tIns="0" rIns="0" bIns="0" rtlCol="0" anchor="t">
            <a:spAutoFit/>
          </a:bodyPr>
          <a:lstStyle/>
          <a:p>
            <a:pPr algn="l">
              <a:lnSpc>
                <a:spcPts val="3451"/>
              </a:lnSpc>
            </a:pPr>
            <a:r>
              <a:rPr lang="en-US" sz="2465">
                <a:solidFill>
                  <a:srgbClr val="000000"/>
                </a:solidFill>
                <a:latin typeface="Arial"/>
                <a:ea typeface="Arial"/>
                <a:cs typeface="Arial"/>
                <a:sym typeface="Arial"/>
              </a:rPr>
              <a:t>Partner with Industrial Leaders (in year 3 or year 4)</a:t>
            </a:r>
          </a:p>
        </p:txBody>
      </p:sp>
      <p:grpSp>
        <p:nvGrpSpPr>
          <p:cNvPr id="16" name="Group 16"/>
          <p:cNvGrpSpPr/>
          <p:nvPr/>
        </p:nvGrpSpPr>
        <p:grpSpPr>
          <a:xfrm>
            <a:off x="8931231" y="3459137"/>
            <a:ext cx="1900676" cy="996791"/>
            <a:chOff x="0" y="0"/>
            <a:chExt cx="2534234" cy="1329055"/>
          </a:xfrm>
        </p:grpSpPr>
        <p:sp>
          <p:nvSpPr>
            <p:cNvPr id="17" name="Freeform 17"/>
            <p:cNvSpPr/>
            <p:nvPr/>
          </p:nvSpPr>
          <p:spPr>
            <a:xfrm>
              <a:off x="0" y="0"/>
              <a:ext cx="2534285" cy="1329055"/>
            </a:xfrm>
            <a:custGeom>
              <a:avLst/>
              <a:gdLst/>
              <a:ahLst/>
              <a:cxnLst/>
              <a:rect l="l" t="t" r="r" b="b"/>
              <a:pathLst>
                <a:path w="2534285" h="1329055">
                  <a:moveTo>
                    <a:pt x="0" y="0"/>
                  </a:moveTo>
                  <a:lnTo>
                    <a:pt x="2534285" y="0"/>
                  </a:lnTo>
                  <a:lnTo>
                    <a:pt x="2534285" y="1329055"/>
                  </a:lnTo>
                  <a:lnTo>
                    <a:pt x="0" y="1329055"/>
                  </a:lnTo>
                  <a:lnTo>
                    <a:pt x="0" y="0"/>
                  </a:lnTo>
                  <a:close/>
                </a:path>
              </a:pathLst>
            </a:custGeom>
            <a:blipFill>
              <a:blip r:embed="rId11"/>
              <a:stretch>
                <a:fillRect l="-190" r="-188"/>
              </a:stretch>
            </a:blipFill>
          </p:spPr>
        </p:sp>
      </p:grpSp>
      <p:grpSp>
        <p:nvGrpSpPr>
          <p:cNvPr id="18" name="Group 18"/>
          <p:cNvGrpSpPr/>
          <p:nvPr/>
        </p:nvGrpSpPr>
        <p:grpSpPr>
          <a:xfrm>
            <a:off x="701230" y="4441622"/>
            <a:ext cx="3983660" cy="1920297"/>
            <a:chOff x="0" y="0"/>
            <a:chExt cx="5311546" cy="2560396"/>
          </a:xfrm>
        </p:grpSpPr>
        <p:sp>
          <p:nvSpPr>
            <p:cNvPr id="19" name="Freeform 19"/>
            <p:cNvSpPr/>
            <p:nvPr/>
          </p:nvSpPr>
          <p:spPr>
            <a:xfrm>
              <a:off x="0" y="0"/>
              <a:ext cx="5311521" cy="2560447"/>
            </a:xfrm>
            <a:custGeom>
              <a:avLst/>
              <a:gdLst/>
              <a:ahLst/>
              <a:cxnLst/>
              <a:rect l="l" t="t" r="r" b="b"/>
              <a:pathLst>
                <a:path w="5311521" h="2560447">
                  <a:moveTo>
                    <a:pt x="0" y="0"/>
                  </a:moveTo>
                  <a:lnTo>
                    <a:pt x="5311521" y="0"/>
                  </a:lnTo>
                  <a:lnTo>
                    <a:pt x="5311521" y="2560447"/>
                  </a:lnTo>
                  <a:lnTo>
                    <a:pt x="0" y="2560447"/>
                  </a:lnTo>
                  <a:lnTo>
                    <a:pt x="0" y="0"/>
                  </a:lnTo>
                  <a:close/>
                </a:path>
              </a:pathLst>
            </a:custGeom>
            <a:blipFill>
              <a:blip r:embed="rId12"/>
              <a:stretch>
                <a:fillRect t="-248" b="-246"/>
              </a:stretch>
            </a:blipFill>
          </p:spPr>
        </p:sp>
      </p:grpSp>
      <p:grpSp>
        <p:nvGrpSpPr>
          <p:cNvPr id="20" name="Group 20"/>
          <p:cNvGrpSpPr/>
          <p:nvPr/>
        </p:nvGrpSpPr>
        <p:grpSpPr>
          <a:xfrm>
            <a:off x="554060" y="4293556"/>
            <a:ext cx="3983517" cy="1920440"/>
            <a:chOff x="0" y="0"/>
            <a:chExt cx="5311356" cy="2560587"/>
          </a:xfrm>
        </p:grpSpPr>
        <p:sp>
          <p:nvSpPr>
            <p:cNvPr id="21" name="Freeform 21"/>
            <p:cNvSpPr/>
            <p:nvPr/>
          </p:nvSpPr>
          <p:spPr>
            <a:xfrm>
              <a:off x="0" y="0"/>
              <a:ext cx="5311394" cy="2560574"/>
            </a:xfrm>
            <a:custGeom>
              <a:avLst/>
              <a:gdLst/>
              <a:ahLst/>
              <a:cxnLst/>
              <a:rect l="l" t="t" r="r" b="b"/>
              <a:pathLst>
                <a:path w="5311394" h="2560574">
                  <a:moveTo>
                    <a:pt x="0" y="0"/>
                  </a:moveTo>
                  <a:lnTo>
                    <a:pt x="5311394" y="0"/>
                  </a:lnTo>
                  <a:lnTo>
                    <a:pt x="5311394" y="2560574"/>
                  </a:lnTo>
                  <a:lnTo>
                    <a:pt x="0" y="2560574"/>
                  </a:lnTo>
                  <a:lnTo>
                    <a:pt x="0" y="0"/>
                  </a:lnTo>
                  <a:close/>
                </a:path>
              </a:pathLst>
            </a:custGeom>
            <a:blipFill>
              <a:blip r:embed="rId13"/>
              <a:stretch>
                <a:fillRect t="-16956" b="-16957"/>
              </a:stretch>
            </a:blipFill>
          </p:spPr>
        </p:sp>
      </p:grpSp>
      <p:grpSp>
        <p:nvGrpSpPr>
          <p:cNvPr id="22" name="Group 22"/>
          <p:cNvGrpSpPr/>
          <p:nvPr/>
        </p:nvGrpSpPr>
        <p:grpSpPr>
          <a:xfrm>
            <a:off x="8012554" y="7217254"/>
            <a:ext cx="5968070" cy="2376097"/>
            <a:chOff x="0" y="0"/>
            <a:chExt cx="7957426" cy="3168129"/>
          </a:xfrm>
        </p:grpSpPr>
        <p:sp>
          <p:nvSpPr>
            <p:cNvPr id="23" name="Freeform 23"/>
            <p:cNvSpPr/>
            <p:nvPr/>
          </p:nvSpPr>
          <p:spPr>
            <a:xfrm>
              <a:off x="0" y="0"/>
              <a:ext cx="7957439" cy="3168142"/>
            </a:xfrm>
            <a:custGeom>
              <a:avLst/>
              <a:gdLst/>
              <a:ahLst/>
              <a:cxnLst/>
              <a:rect l="l" t="t" r="r" b="b"/>
              <a:pathLst>
                <a:path w="7957439" h="3168142">
                  <a:moveTo>
                    <a:pt x="0" y="0"/>
                  </a:moveTo>
                  <a:lnTo>
                    <a:pt x="7957439" y="0"/>
                  </a:lnTo>
                  <a:lnTo>
                    <a:pt x="7957439" y="3168142"/>
                  </a:lnTo>
                  <a:lnTo>
                    <a:pt x="0" y="3168142"/>
                  </a:lnTo>
                  <a:lnTo>
                    <a:pt x="0" y="0"/>
                  </a:lnTo>
                  <a:close/>
                </a:path>
              </a:pathLst>
            </a:custGeom>
            <a:blipFill>
              <a:blip r:embed="rId14"/>
              <a:stretch>
                <a:fillRect t="-16917" b="-16917"/>
              </a:stretch>
            </a:blipFill>
          </p:spPr>
        </p:sp>
      </p:grpSp>
      <p:grpSp>
        <p:nvGrpSpPr>
          <p:cNvPr id="24" name="Group 24"/>
          <p:cNvGrpSpPr/>
          <p:nvPr/>
        </p:nvGrpSpPr>
        <p:grpSpPr>
          <a:xfrm>
            <a:off x="9455210" y="4401102"/>
            <a:ext cx="3983517" cy="2647683"/>
            <a:chOff x="0" y="0"/>
            <a:chExt cx="5311356" cy="3530244"/>
          </a:xfrm>
        </p:grpSpPr>
        <p:sp>
          <p:nvSpPr>
            <p:cNvPr id="25" name="Freeform 25"/>
            <p:cNvSpPr/>
            <p:nvPr/>
          </p:nvSpPr>
          <p:spPr>
            <a:xfrm>
              <a:off x="0" y="0"/>
              <a:ext cx="5311394" cy="3530219"/>
            </a:xfrm>
            <a:custGeom>
              <a:avLst/>
              <a:gdLst/>
              <a:ahLst/>
              <a:cxnLst/>
              <a:rect l="l" t="t" r="r" b="b"/>
              <a:pathLst>
                <a:path w="5311394" h="3530219">
                  <a:moveTo>
                    <a:pt x="0" y="0"/>
                  </a:moveTo>
                  <a:lnTo>
                    <a:pt x="5311394" y="0"/>
                  </a:lnTo>
                  <a:lnTo>
                    <a:pt x="5311394" y="3530219"/>
                  </a:lnTo>
                  <a:lnTo>
                    <a:pt x="0" y="3530219"/>
                  </a:lnTo>
                  <a:lnTo>
                    <a:pt x="0" y="0"/>
                  </a:lnTo>
                  <a:close/>
                </a:path>
              </a:pathLst>
            </a:custGeom>
            <a:blipFill>
              <a:blip r:embed="rId15"/>
              <a:stretch>
                <a:fillRect t="-151" b="-151"/>
              </a:stretch>
            </a:blipFill>
          </p:spPr>
        </p:sp>
      </p:grpSp>
      <p:grpSp>
        <p:nvGrpSpPr>
          <p:cNvPr id="26" name="Group 26"/>
          <p:cNvGrpSpPr/>
          <p:nvPr/>
        </p:nvGrpSpPr>
        <p:grpSpPr>
          <a:xfrm>
            <a:off x="5217785" y="4240797"/>
            <a:ext cx="3983517" cy="2205838"/>
            <a:chOff x="0" y="0"/>
            <a:chExt cx="5311356" cy="2941117"/>
          </a:xfrm>
        </p:grpSpPr>
        <p:sp>
          <p:nvSpPr>
            <p:cNvPr id="27" name="Freeform 27"/>
            <p:cNvSpPr/>
            <p:nvPr/>
          </p:nvSpPr>
          <p:spPr>
            <a:xfrm>
              <a:off x="0" y="0"/>
              <a:ext cx="5311394" cy="2941066"/>
            </a:xfrm>
            <a:custGeom>
              <a:avLst/>
              <a:gdLst/>
              <a:ahLst/>
              <a:cxnLst/>
              <a:rect l="l" t="t" r="r" b="b"/>
              <a:pathLst>
                <a:path w="5311394" h="2941066">
                  <a:moveTo>
                    <a:pt x="0" y="0"/>
                  </a:moveTo>
                  <a:lnTo>
                    <a:pt x="5311394" y="0"/>
                  </a:lnTo>
                  <a:lnTo>
                    <a:pt x="5311394" y="2941066"/>
                  </a:lnTo>
                  <a:lnTo>
                    <a:pt x="0" y="2941066"/>
                  </a:lnTo>
                  <a:lnTo>
                    <a:pt x="0" y="0"/>
                  </a:lnTo>
                  <a:close/>
                </a:path>
              </a:pathLst>
            </a:custGeom>
            <a:blipFill>
              <a:blip r:embed="rId16"/>
              <a:stretch>
                <a:fillRect t="-3" b="-5"/>
              </a:stretch>
            </a:blipFill>
          </p:spPr>
        </p:sp>
      </p:grpSp>
      <p:grpSp>
        <p:nvGrpSpPr>
          <p:cNvPr id="28" name="Group 28"/>
          <p:cNvGrpSpPr/>
          <p:nvPr/>
        </p:nvGrpSpPr>
        <p:grpSpPr>
          <a:xfrm>
            <a:off x="4195991" y="5863914"/>
            <a:ext cx="5005311" cy="2109302"/>
            <a:chOff x="0" y="0"/>
            <a:chExt cx="6673748" cy="2812402"/>
          </a:xfrm>
        </p:grpSpPr>
        <p:sp>
          <p:nvSpPr>
            <p:cNvPr id="29" name="Freeform 29"/>
            <p:cNvSpPr/>
            <p:nvPr/>
          </p:nvSpPr>
          <p:spPr>
            <a:xfrm>
              <a:off x="0" y="0"/>
              <a:ext cx="6673723" cy="2812415"/>
            </a:xfrm>
            <a:custGeom>
              <a:avLst/>
              <a:gdLst/>
              <a:ahLst/>
              <a:cxnLst/>
              <a:rect l="l" t="t" r="r" b="b"/>
              <a:pathLst>
                <a:path w="6673723" h="2812415">
                  <a:moveTo>
                    <a:pt x="0" y="0"/>
                  </a:moveTo>
                  <a:lnTo>
                    <a:pt x="6673723" y="0"/>
                  </a:lnTo>
                  <a:lnTo>
                    <a:pt x="6673723" y="2812415"/>
                  </a:lnTo>
                  <a:lnTo>
                    <a:pt x="0" y="2812415"/>
                  </a:lnTo>
                  <a:lnTo>
                    <a:pt x="0" y="0"/>
                  </a:lnTo>
                  <a:close/>
                </a:path>
              </a:pathLst>
            </a:custGeom>
            <a:blipFill>
              <a:blip r:embed="rId17"/>
              <a:stretch>
                <a:fillRect t="-16649" b="-16649"/>
              </a:stretch>
            </a:blipFill>
          </p:spPr>
        </p:sp>
      </p:grpSp>
      <p:grpSp>
        <p:nvGrpSpPr>
          <p:cNvPr id="30" name="Group 30"/>
          <p:cNvGrpSpPr/>
          <p:nvPr/>
        </p:nvGrpSpPr>
        <p:grpSpPr>
          <a:xfrm>
            <a:off x="12304833" y="3374812"/>
            <a:ext cx="1676048" cy="996791"/>
            <a:chOff x="0" y="0"/>
            <a:chExt cx="2234730" cy="1329055"/>
          </a:xfrm>
        </p:grpSpPr>
        <p:sp>
          <p:nvSpPr>
            <p:cNvPr id="31" name="Freeform 31"/>
            <p:cNvSpPr/>
            <p:nvPr/>
          </p:nvSpPr>
          <p:spPr>
            <a:xfrm>
              <a:off x="0" y="0"/>
              <a:ext cx="2234692" cy="1329055"/>
            </a:xfrm>
            <a:custGeom>
              <a:avLst/>
              <a:gdLst/>
              <a:ahLst/>
              <a:cxnLst/>
              <a:rect l="l" t="t" r="r" b="b"/>
              <a:pathLst>
                <a:path w="2234692" h="1329055">
                  <a:moveTo>
                    <a:pt x="0" y="0"/>
                  </a:moveTo>
                  <a:lnTo>
                    <a:pt x="2234692" y="0"/>
                  </a:lnTo>
                  <a:lnTo>
                    <a:pt x="2234692" y="1329055"/>
                  </a:lnTo>
                  <a:lnTo>
                    <a:pt x="0" y="1329055"/>
                  </a:lnTo>
                  <a:lnTo>
                    <a:pt x="0" y="0"/>
                  </a:lnTo>
                  <a:close/>
                </a:path>
              </a:pathLst>
            </a:custGeom>
            <a:blipFill>
              <a:blip r:embed="rId18"/>
              <a:stretch>
                <a:fillRect l="-180" r="-181"/>
              </a:stretch>
            </a:blipFill>
          </p:spPr>
        </p:sp>
      </p:grpSp>
      <p:grpSp>
        <p:nvGrpSpPr>
          <p:cNvPr id="32" name="Group 32"/>
          <p:cNvGrpSpPr/>
          <p:nvPr/>
        </p:nvGrpSpPr>
        <p:grpSpPr>
          <a:xfrm>
            <a:off x="457171" y="6673301"/>
            <a:ext cx="2245385" cy="2275627"/>
            <a:chOff x="0" y="0"/>
            <a:chExt cx="2993847" cy="3034170"/>
          </a:xfrm>
        </p:grpSpPr>
        <p:sp>
          <p:nvSpPr>
            <p:cNvPr id="33" name="Freeform 33"/>
            <p:cNvSpPr/>
            <p:nvPr/>
          </p:nvSpPr>
          <p:spPr>
            <a:xfrm>
              <a:off x="0" y="0"/>
              <a:ext cx="2993898" cy="3034157"/>
            </a:xfrm>
            <a:custGeom>
              <a:avLst/>
              <a:gdLst/>
              <a:ahLst/>
              <a:cxnLst/>
              <a:rect l="l" t="t" r="r" b="b"/>
              <a:pathLst>
                <a:path w="2993898" h="3034157">
                  <a:moveTo>
                    <a:pt x="0" y="0"/>
                  </a:moveTo>
                  <a:lnTo>
                    <a:pt x="2993898" y="0"/>
                  </a:lnTo>
                  <a:lnTo>
                    <a:pt x="2993898" y="3034157"/>
                  </a:lnTo>
                  <a:lnTo>
                    <a:pt x="0" y="3034157"/>
                  </a:lnTo>
                  <a:lnTo>
                    <a:pt x="0" y="0"/>
                  </a:lnTo>
                  <a:close/>
                </a:path>
              </a:pathLst>
            </a:custGeom>
            <a:blipFill>
              <a:blip r:embed="rId19"/>
              <a:stretch>
                <a:fillRect/>
              </a:stretch>
            </a:blipFill>
          </p:spPr>
        </p:sp>
      </p:grpSp>
      <p:grpSp>
        <p:nvGrpSpPr>
          <p:cNvPr id="34" name="Group 34"/>
          <p:cNvGrpSpPr/>
          <p:nvPr/>
        </p:nvGrpSpPr>
        <p:grpSpPr>
          <a:xfrm>
            <a:off x="2901839" y="6958632"/>
            <a:ext cx="2276351" cy="2278685"/>
            <a:chOff x="0" y="0"/>
            <a:chExt cx="3035135" cy="3038246"/>
          </a:xfrm>
        </p:grpSpPr>
        <p:sp>
          <p:nvSpPr>
            <p:cNvPr id="35" name="Freeform 35"/>
            <p:cNvSpPr/>
            <p:nvPr/>
          </p:nvSpPr>
          <p:spPr>
            <a:xfrm>
              <a:off x="0" y="0"/>
              <a:ext cx="3035173" cy="3038221"/>
            </a:xfrm>
            <a:custGeom>
              <a:avLst/>
              <a:gdLst/>
              <a:ahLst/>
              <a:cxnLst/>
              <a:rect l="l" t="t" r="r" b="b"/>
              <a:pathLst>
                <a:path w="3035173" h="3038221">
                  <a:moveTo>
                    <a:pt x="0" y="0"/>
                  </a:moveTo>
                  <a:lnTo>
                    <a:pt x="3035173" y="0"/>
                  </a:lnTo>
                  <a:lnTo>
                    <a:pt x="3035173" y="3038221"/>
                  </a:lnTo>
                  <a:lnTo>
                    <a:pt x="0" y="3038221"/>
                  </a:lnTo>
                  <a:lnTo>
                    <a:pt x="0" y="0"/>
                  </a:lnTo>
                  <a:close/>
                </a:path>
              </a:pathLst>
            </a:custGeom>
            <a:blipFill>
              <a:blip r:embed="rId20"/>
              <a:stretch>
                <a:fillRect l="-51" r="-50"/>
              </a:stretch>
            </a:blip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Freeform 14"/>
          <p:cNvSpPr/>
          <p:nvPr/>
        </p:nvSpPr>
        <p:spPr>
          <a:xfrm>
            <a:off x="581596" y="1907494"/>
            <a:ext cx="4232215" cy="1083840"/>
          </a:xfrm>
          <a:custGeom>
            <a:avLst/>
            <a:gdLst/>
            <a:ahLst/>
            <a:cxnLst/>
            <a:rect l="l" t="t" r="r" b="b"/>
            <a:pathLst>
              <a:path w="4232215" h="1083840">
                <a:moveTo>
                  <a:pt x="0" y="0"/>
                </a:moveTo>
                <a:lnTo>
                  <a:pt x="4232215" y="0"/>
                </a:lnTo>
                <a:lnTo>
                  <a:pt x="4232215"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TextBox 15"/>
          <p:cNvSpPr txBox="1"/>
          <p:nvPr/>
        </p:nvSpPr>
        <p:spPr>
          <a:xfrm>
            <a:off x="842200" y="2324100"/>
            <a:ext cx="3593602" cy="472383"/>
          </a:xfrm>
          <a:prstGeom prst="rect">
            <a:avLst/>
          </a:prstGeom>
        </p:spPr>
        <p:txBody>
          <a:bodyPr lIns="0" tIns="0" rIns="0" bIns="0" rtlCol="0" anchor="t">
            <a:spAutoFit/>
          </a:bodyPr>
          <a:lstStyle/>
          <a:p>
            <a:pPr algn="l">
              <a:lnSpc>
                <a:spcPts val="3362"/>
              </a:lnSpc>
            </a:pPr>
            <a:r>
              <a:rPr lang="en-US" sz="2401" b="1" dirty="0">
                <a:solidFill>
                  <a:srgbClr val="FFFFFF"/>
                </a:solidFill>
                <a:latin typeface="Arial Bold"/>
                <a:ea typeface="Arial Bold"/>
                <a:cs typeface="Arial Bold"/>
                <a:sym typeface="Arial Bold"/>
              </a:rPr>
              <a:t>Other Useful Information</a:t>
            </a:r>
          </a:p>
        </p:txBody>
      </p:sp>
      <p:sp>
        <p:nvSpPr>
          <p:cNvPr id="16" name="TextBox 16"/>
          <p:cNvSpPr txBox="1"/>
          <p:nvPr/>
        </p:nvSpPr>
        <p:spPr>
          <a:xfrm>
            <a:off x="561718" y="3056255"/>
            <a:ext cx="13333538" cy="7030720"/>
          </a:xfrm>
          <a:prstGeom prst="rect">
            <a:avLst/>
          </a:prstGeom>
        </p:spPr>
        <p:txBody>
          <a:bodyPr lIns="0" tIns="0" rIns="0" bIns="0" rtlCol="0" anchor="t">
            <a:spAutoFit/>
          </a:bodyPr>
          <a:lstStyle/>
          <a:p>
            <a:pPr algn="l">
              <a:lnSpc>
                <a:spcPts val="3080"/>
              </a:lnSpc>
            </a:pPr>
            <a:r>
              <a:rPr lang="en-US" sz="2200" b="1">
                <a:solidFill>
                  <a:srgbClr val="000000"/>
                </a:solidFill>
                <a:latin typeface="Arial Bold"/>
                <a:ea typeface="Arial Bold"/>
                <a:cs typeface="Arial Bold"/>
                <a:sym typeface="Arial Bold"/>
              </a:rPr>
              <a:t>Academic Advising and Scholarships Office</a:t>
            </a:r>
          </a:p>
          <a:p>
            <a:pPr algn="l">
              <a:lnSpc>
                <a:spcPts val="3080"/>
              </a:lnSpc>
            </a:pPr>
            <a:r>
              <a:rPr lang="en-US" sz="2200">
                <a:solidFill>
                  <a:srgbClr val="000000"/>
                </a:solidFill>
                <a:latin typeface="Arial"/>
                <a:ea typeface="Arial"/>
                <a:cs typeface="Arial"/>
                <a:sym typeface="Arial"/>
              </a:rPr>
              <a:t>https://aas.hku.hk/</a:t>
            </a:r>
          </a:p>
          <a:p>
            <a:pPr algn="l">
              <a:lnSpc>
                <a:spcPts val="3080"/>
              </a:lnSpc>
            </a:pPr>
            <a:r>
              <a:rPr lang="en-US" sz="2200" b="1">
                <a:solidFill>
                  <a:srgbClr val="000000"/>
                </a:solidFill>
                <a:latin typeface="Arial Bold"/>
                <a:ea typeface="Arial Bold"/>
                <a:cs typeface="Arial Bold"/>
                <a:sym typeface="Arial Bold"/>
              </a:rPr>
              <a:t>Academic Support and Examinations Section, Registry</a:t>
            </a:r>
          </a:p>
          <a:p>
            <a:pPr algn="l">
              <a:lnSpc>
                <a:spcPts val="3080"/>
              </a:lnSpc>
            </a:pPr>
            <a:r>
              <a:rPr lang="en-US" sz="2200">
                <a:solidFill>
                  <a:srgbClr val="000000"/>
                </a:solidFill>
                <a:latin typeface="Arial"/>
                <a:ea typeface="Arial"/>
                <a:cs typeface="Arial"/>
                <a:sym typeface="Arial"/>
              </a:rPr>
              <a:t>https://www.ase.hku.hk/</a:t>
            </a:r>
          </a:p>
          <a:p>
            <a:pPr algn="l">
              <a:lnSpc>
                <a:spcPts val="3080"/>
              </a:lnSpc>
            </a:pPr>
            <a:r>
              <a:rPr lang="en-US" sz="2200" b="1">
                <a:solidFill>
                  <a:srgbClr val="000000"/>
                </a:solidFill>
                <a:latin typeface="Arial Bold"/>
                <a:ea typeface="Arial Bold"/>
                <a:cs typeface="Arial Bold"/>
                <a:sym typeface="Arial Bold"/>
              </a:rPr>
              <a:t>CEDARS</a:t>
            </a:r>
          </a:p>
          <a:p>
            <a:pPr algn="l">
              <a:lnSpc>
                <a:spcPts val="3080"/>
              </a:lnSpc>
            </a:pPr>
            <a:r>
              <a:rPr lang="en-US" sz="2200">
                <a:solidFill>
                  <a:srgbClr val="000000"/>
                </a:solidFill>
                <a:latin typeface="Arial"/>
                <a:ea typeface="Arial"/>
                <a:cs typeface="Arial"/>
                <a:sym typeface="Arial"/>
              </a:rPr>
              <a:t>https://cedars.hku.hk</a:t>
            </a:r>
          </a:p>
          <a:p>
            <a:pPr algn="l">
              <a:lnSpc>
                <a:spcPts val="3080"/>
              </a:lnSpc>
            </a:pPr>
            <a:r>
              <a:rPr lang="en-US" sz="2200" b="1">
                <a:solidFill>
                  <a:srgbClr val="000000"/>
                </a:solidFill>
                <a:latin typeface="Arial Bold"/>
                <a:ea typeface="Arial Bold"/>
                <a:cs typeface="Arial Bold"/>
                <a:sym typeface="Arial Bold"/>
              </a:rPr>
              <a:t>HKU Co-operative Education Programme (Co-oP@HKU)</a:t>
            </a:r>
          </a:p>
          <a:p>
            <a:pPr algn="l">
              <a:lnSpc>
                <a:spcPts val="3080"/>
              </a:lnSpc>
            </a:pPr>
            <a:r>
              <a:rPr lang="en-US" sz="2200">
                <a:solidFill>
                  <a:srgbClr val="000000"/>
                </a:solidFill>
                <a:latin typeface="Arial"/>
                <a:ea typeface="Arial"/>
                <a:cs typeface="Arial"/>
                <a:sym typeface="Arial"/>
              </a:rPr>
              <a:t>https://co-op.hku.hk/</a:t>
            </a:r>
          </a:p>
          <a:p>
            <a:pPr algn="l">
              <a:lnSpc>
                <a:spcPts val="3080"/>
              </a:lnSpc>
            </a:pPr>
            <a:r>
              <a:rPr lang="en-US" sz="2200" b="1">
                <a:solidFill>
                  <a:srgbClr val="000000"/>
                </a:solidFill>
                <a:latin typeface="Arial Bold"/>
                <a:ea typeface="Arial Bold"/>
                <a:cs typeface="Arial Bold"/>
                <a:sym typeface="Arial Bold"/>
              </a:rPr>
              <a:t>Examinations Office</a:t>
            </a:r>
          </a:p>
          <a:p>
            <a:pPr algn="l">
              <a:lnSpc>
                <a:spcPts val="3080"/>
              </a:lnSpc>
            </a:pPr>
            <a:r>
              <a:rPr lang="en-US" sz="2200">
                <a:solidFill>
                  <a:srgbClr val="000000"/>
                </a:solidFill>
                <a:latin typeface="Arial"/>
                <a:ea typeface="Arial"/>
                <a:cs typeface="Arial"/>
                <a:sym typeface="Arial"/>
              </a:rPr>
              <a:t>https://www.exam.hku.hk/</a:t>
            </a:r>
          </a:p>
          <a:p>
            <a:pPr algn="l">
              <a:lnSpc>
                <a:spcPts val="3080"/>
              </a:lnSpc>
            </a:pPr>
            <a:r>
              <a:rPr lang="en-US" sz="2200" b="1">
                <a:solidFill>
                  <a:srgbClr val="000000"/>
                </a:solidFill>
                <a:latin typeface="Arial Bold"/>
                <a:ea typeface="Arial Bold"/>
                <a:cs typeface="Arial Bold"/>
                <a:sym typeface="Arial Bold"/>
              </a:rPr>
              <a:t>Information Technology Services &amp; Student Information System</a:t>
            </a:r>
          </a:p>
          <a:p>
            <a:pPr algn="l">
              <a:lnSpc>
                <a:spcPts val="3080"/>
              </a:lnSpc>
            </a:pPr>
            <a:r>
              <a:rPr lang="en-US" sz="2200">
                <a:solidFill>
                  <a:srgbClr val="000000"/>
                </a:solidFill>
                <a:latin typeface="Arial"/>
                <a:ea typeface="Arial"/>
                <a:cs typeface="Arial"/>
                <a:sym typeface="Arial"/>
              </a:rPr>
              <a:t>https://www.its.hku.hk/</a:t>
            </a:r>
          </a:p>
          <a:p>
            <a:pPr algn="l">
              <a:lnSpc>
                <a:spcPts val="3080"/>
              </a:lnSpc>
            </a:pPr>
            <a:r>
              <a:rPr lang="en-US" sz="2200" b="1">
                <a:solidFill>
                  <a:srgbClr val="000000"/>
                </a:solidFill>
                <a:latin typeface="Arial Bold"/>
                <a:ea typeface="Arial Bold"/>
                <a:cs typeface="Arial Bold"/>
                <a:sym typeface="Arial Bold"/>
              </a:rPr>
              <a:t>University Health Service (UHS)</a:t>
            </a:r>
          </a:p>
          <a:p>
            <a:pPr algn="l">
              <a:lnSpc>
                <a:spcPts val="3080"/>
              </a:lnSpc>
            </a:pPr>
            <a:r>
              <a:rPr lang="en-US" sz="2200">
                <a:solidFill>
                  <a:srgbClr val="000000"/>
                </a:solidFill>
                <a:latin typeface="Arial"/>
                <a:ea typeface="Arial"/>
                <a:cs typeface="Arial"/>
                <a:sym typeface="Arial"/>
              </a:rPr>
              <a:t>https://www.uhs.hku.hk/</a:t>
            </a:r>
          </a:p>
          <a:p>
            <a:pPr algn="l">
              <a:lnSpc>
                <a:spcPts val="3080"/>
              </a:lnSpc>
            </a:pPr>
            <a:r>
              <a:rPr lang="en-US" sz="2200" b="1">
                <a:solidFill>
                  <a:srgbClr val="000000"/>
                </a:solidFill>
                <a:latin typeface="Arial Bold"/>
                <a:ea typeface="Arial Bold"/>
                <a:cs typeface="Arial Bold"/>
                <a:sym typeface="Arial Bold"/>
              </a:rPr>
              <a:t>Equal Opportunity Unit</a:t>
            </a:r>
          </a:p>
          <a:p>
            <a:pPr algn="l">
              <a:lnSpc>
                <a:spcPts val="3080"/>
              </a:lnSpc>
            </a:pPr>
            <a:r>
              <a:rPr lang="en-US" sz="2200">
                <a:solidFill>
                  <a:srgbClr val="000000"/>
                </a:solidFill>
                <a:latin typeface="Arial"/>
                <a:ea typeface="Arial"/>
                <a:cs typeface="Arial"/>
                <a:sym typeface="Arial"/>
              </a:rPr>
              <a:t>https://www.eounit.hku.hk/en</a:t>
            </a:r>
          </a:p>
          <a:p>
            <a:pPr algn="l">
              <a:lnSpc>
                <a:spcPts val="3080"/>
              </a:lnSpc>
            </a:pPr>
            <a:r>
              <a:rPr lang="en-US" sz="2200" b="1">
                <a:solidFill>
                  <a:srgbClr val="000000"/>
                </a:solidFill>
                <a:latin typeface="Arial Bold"/>
                <a:ea typeface="Arial Bold"/>
                <a:cs typeface="Arial Bold"/>
                <a:sym typeface="Arial Bold"/>
              </a:rPr>
              <a:t>Future Readiness Online Courses</a:t>
            </a:r>
          </a:p>
          <a:p>
            <a:pPr algn="l">
              <a:lnSpc>
                <a:spcPts val="3080"/>
              </a:lnSpc>
            </a:pPr>
            <a:r>
              <a:rPr lang="en-US" sz="2200">
                <a:solidFill>
                  <a:srgbClr val="000000"/>
                </a:solidFill>
                <a:latin typeface="Arial"/>
                <a:ea typeface="Arial"/>
                <a:cs typeface="Arial"/>
                <a:sym typeface="Arial"/>
              </a:rPr>
              <a:t>https://fri.hku.hk/online-modules/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5260848" y="5928884"/>
            <a:ext cx="3385880" cy="713918"/>
          </a:xfrm>
          <a:prstGeom prst="rect">
            <a:avLst/>
          </a:prstGeom>
        </p:spPr>
        <p:txBody>
          <a:bodyPr lIns="0" tIns="0" rIns="0" bIns="0" rtlCol="0" anchor="t">
            <a:spAutoFit/>
          </a:bodyPr>
          <a:lstStyle/>
          <a:p>
            <a:pPr algn="l">
              <a:lnSpc>
                <a:spcPts val="2649"/>
              </a:lnSpc>
            </a:pPr>
            <a:r>
              <a:rPr lang="en-US" sz="1892" b="1">
                <a:solidFill>
                  <a:srgbClr val="000000"/>
                </a:solidFill>
                <a:latin typeface="Arial Bold"/>
                <a:ea typeface="Arial Bold"/>
                <a:cs typeface="Arial Bold"/>
                <a:sym typeface="Arial Bold"/>
              </a:rPr>
              <a:t>Prof. Lequan YU</a:t>
            </a:r>
          </a:p>
          <a:p>
            <a:pPr algn="l">
              <a:lnSpc>
                <a:spcPts val="2649"/>
              </a:lnSpc>
            </a:pPr>
            <a:r>
              <a:rPr lang="en-US" sz="1892">
                <a:solidFill>
                  <a:srgbClr val="000000"/>
                </a:solidFill>
                <a:latin typeface="Arial"/>
                <a:ea typeface="Arial"/>
                <a:cs typeface="Arial"/>
                <a:sym typeface="Arial"/>
              </a:rPr>
              <a:t>(AI &amp; Data Science, RRS 226)</a:t>
            </a:r>
          </a:p>
        </p:txBody>
      </p:sp>
      <p:sp>
        <p:nvSpPr>
          <p:cNvPr id="15" name="Freeform 15"/>
          <p:cNvSpPr/>
          <p:nvPr/>
        </p:nvSpPr>
        <p:spPr>
          <a:xfrm>
            <a:off x="695896" y="2113988"/>
            <a:ext cx="2326072" cy="1083840"/>
          </a:xfrm>
          <a:custGeom>
            <a:avLst/>
            <a:gdLst/>
            <a:ahLst/>
            <a:cxnLst/>
            <a:rect l="l" t="t" r="r" b="b"/>
            <a:pathLst>
              <a:path w="2326072" h="1083840">
                <a:moveTo>
                  <a:pt x="0" y="0"/>
                </a:moveTo>
                <a:lnTo>
                  <a:pt x="2326072" y="0"/>
                </a:lnTo>
                <a:lnTo>
                  <a:pt x="2326072" y="1083840"/>
                </a:lnTo>
                <a:lnTo>
                  <a:pt x="0" y="108384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TextBox 16"/>
          <p:cNvSpPr txBox="1"/>
          <p:nvPr/>
        </p:nvSpPr>
        <p:spPr>
          <a:xfrm>
            <a:off x="956500" y="2489149"/>
            <a:ext cx="1796358" cy="472383"/>
          </a:xfrm>
          <a:prstGeom prst="rect">
            <a:avLst/>
          </a:prstGeom>
        </p:spPr>
        <p:txBody>
          <a:bodyPr lIns="0" tIns="0" rIns="0" bIns="0" rtlCol="0" anchor="t">
            <a:spAutoFit/>
          </a:bodyPr>
          <a:lstStyle/>
          <a:p>
            <a:pPr algn="l">
              <a:lnSpc>
                <a:spcPts val="3362"/>
              </a:lnSpc>
            </a:pPr>
            <a:r>
              <a:rPr lang="en-US" sz="2401" b="1">
                <a:solidFill>
                  <a:srgbClr val="FFFFFF"/>
                </a:solidFill>
                <a:latin typeface="Arial Bold"/>
                <a:ea typeface="Arial Bold"/>
                <a:cs typeface="Arial Bold"/>
                <a:sym typeface="Arial Bold"/>
              </a:rPr>
              <a:t>Who’s who?</a:t>
            </a:r>
          </a:p>
        </p:txBody>
      </p:sp>
      <p:sp>
        <p:nvSpPr>
          <p:cNvPr id="17" name="Freeform 17"/>
          <p:cNvSpPr/>
          <p:nvPr/>
        </p:nvSpPr>
        <p:spPr>
          <a:xfrm>
            <a:off x="623564" y="3143812"/>
            <a:ext cx="4286107" cy="919867"/>
          </a:xfrm>
          <a:custGeom>
            <a:avLst/>
            <a:gdLst/>
            <a:ahLst/>
            <a:cxnLst/>
            <a:rect l="l" t="t" r="r" b="b"/>
            <a:pathLst>
              <a:path w="4286107" h="919867">
                <a:moveTo>
                  <a:pt x="0" y="0"/>
                </a:moveTo>
                <a:lnTo>
                  <a:pt x="4286107" y="0"/>
                </a:lnTo>
                <a:lnTo>
                  <a:pt x="4286107" y="919867"/>
                </a:lnTo>
                <a:lnTo>
                  <a:pt x="0" y="91986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8" name="TextBox 18"/>
          <p:cNvSpPr txBox="1"/>
          <p:nvPr/>
        </p:nvSpPr>
        <p:spPr>
          <a:xfrm>
            <a:off x="956500" y="3407378"/>
            <a:ext cx="3656695" cy="472383"/>
          </a:xfrm>
          <a:prstGeom prst="rect">
            <a:avLst/>
          </a:prstGeom>
        </p:spPr>
        <p:txBody>
          <a:bodyPr lIns="0" tIns="0" rIns="0" bIns="0" rtlCol="0" anchor="t">
            <a:spAutoFit/>
          </a:bodyPr>
          <a:lstStyle/>
          <a:p>
            <a:pPr algn="l">
              <a:lnSpc>
                <a:spcPts val="3362"/>
              </a:lnSpc>
            </a:pPr>
            <a:r>
              <a:rPr lang="en-US" sz="2401" b="1">
                <a:solidFill>
                  <a:srgbClr val="1DB181"/>
                </a:solidFill>
                <a:latin typeface="Arial Bold"/>
                <a:ea typeface="Arial Bold"/>
                <a:cs typeface="Arial Bold"/>
                <a:sym typeface="Arial Bold"/>
              </a:rPr>
              <a:t>Programme Co-Directors</a:t>
            </a:r>
          </a:p>
        </p:txBody>
      </p:sp>
      <p:grpSp>
        <p:nvGrpSpPr>
          <p:cNvPr id="19" name="Group 19"/>
          <p:cNvGrpSpPr/>
          <p:nvPr/>
        </p:nvGrpSpPr>
        <p:grpSpPr>
          <a:xfrm>
            <a:off x="5260848" y="3390109"/>
            <a:ext cx="2439838" cy="2538774"/>
            <a:chOff x="0" y="0"/>
            <a:chExt cx="3253118" cy="3385033"/>
          </a:xfrm>
        </p:grpSpPr>
        <p:sp>
          <p:nvSpPr>
            <p:cNvPr id="20" name="Freeform 20"/>
            <p:cNvSpPr/>
            <p:nvPr/>
          </p:nvSpPr>
          <p:spPr>
            <a:xfrm>
              <a:off x="0" y="0"/>
              <a:ext cx="3253105" cy="3385058"/>
            </a:xfrm>
            <a:custGeom>
              <a:avLst/>
              <a:gdLst/>
              <a:ahLst/>
              <a:cxnLst/>
              <a:rect l="l" t="t" r="r" b="b"/>
              <a:pathLst>
                <a:path w="3253105" h="3385058">
                  <a:moveTo>
                    <a:pt x="0" y="0"/>
                  </a:moveTo>
                  <a:lnTo>
                    <a:pt x="3253105" y="0"/>
                  </a:lnTo>
                  <a:lnTo>
                    <a:pt x="3253105" y="3385058"/>
                  </a:lnTo>
                  <a:lnTo>
                    <a:pt x="0" y="3385058"/>
                  </a:lnTo>
                  <a:lnTo>
                    <a:pt x="0" y="0"/>
                  </a:lnTo>
                  <a:close/>
                </a:path>
              </a:pathLst>
            </a:custGeom>
            <a:blipFill>
              <a:blip r:embed="rId15"/>
              <a:stretch>
                <a:fillRect l="-64" r="-64"/>
              </a:stretch>
            </a:blipFill>
          </p:spPr>
        </p:sp>
      </p:grpSp>
      <p:grpSp>
        <p:nvGrpSpPr>
          <p:cNvPr id="21" name="Group 21"/>
          <p:cNvGrpSpPr/>
          <p:nvPr/>
        </p:nvGrpSpPr>
        <p:grpSpPr>
          <a:xfrm>
            <a:off x="5260848" y="6824910"/>
            <a:ext cx="2439781" cy="2511790"/>
            <a:chOff x="0" y="0"/>
            <a:chExt cx="3253042" cy="3349054"/>
          </a:xfrm>
        </p:grpSpPr>
        <p:sp>
          <p:nvSpPr>
            <p:cNvPr id="22" name="Freeform 22"/>
            <p:cNvSpPr/>
            <p:nvPr/>
          </p:nvSpPr>
          <p:spPr>
            <a:xfrm>
              <a:off x="0" y="0"/>
              <a:ext cx="3253105" cy="3348990"/>
            </a:xfrm>
            <a:custGeom>
              <a:avLst/>
              <a:gdLst/>
              <a:ahLst/>
              <a:cxnLst/>
              <a:rect l="l" t="t" r="r" b="b"/>
              <a:pathLst>
                <a:path w="3253105" h="3348990">
                  <a:moveTo>
                    <a:pt x="0" y="0"/>
                  </a:moveTo>
                  <a:lnTo>
                    <a:pt x="3253105" y="0"/>
                  </a:lnTo>
                  <a:lnTo>
                    <a:pt x="3253105" y="3348990"/>
                  </a:lnTo>
                  <a:lnTo>
                    <a:pt x="0" y="3348990"/>
                  </a:lnTo>
                  <a:lnTo>
                    <a:pt x="0" y="0"/>
                  </a:lnTo>
                  <a:close/>
                </a:path>
              </a:pathLst>
            </a:custGeom>
            <a:blipFill>
              <a:blip r:embed="rId16"/>
              <a:stretch>
                <a:fillRect l="-12605" r="-12603" b="-1"/>
              </a:stretch>
            </a:blipFill>
          </p:spPr>
        </p:sp>
      </p:grpSp>
      <p:sp>
        <p:nvSpPr>
          <p:cNvPr id="23" name="Freeform 23"/>
          <p:cNvSpPr/>
          <p:nvPr/>
        </p:nvSpPr>
        <p:spPr>
          <a:xfrm>
            <a:off x="623564" y="6571755"/>
            <a:ext cx="4390644" cy="919867"/>
          </a:xfrm>
          <a:custGeom>
            <a:avLst/>
            <a:gdLst/>
            <a:ahLst/>
            <a:cxnLst/>
            <a:rect l="l" t="t" r="r" b="b"/>
            <a:pathLst>
              <a:path w="4390644" h="919867">
                <a:moveTo>
                  <a:pt x="0" y="0"/>
                </a:moveTo>
                <a:lnTo>
                  <a:pt x="4390644" y="0"/>
                </a:lnTo>
                <a:lnTo>
                  <a:pt x="4390644" y="919867"/>
                </a:lnTo>
                <a:lnTo>
                  <a:pt x="0" y="91986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4" name="TextBox 24"/>
          <p:cNvSpPr txBox="1"/>
          <p:nvPr/>
        </p:nvSpPr>
        <p:spPr>
          <a:xfrm>
            <a:off x="654167" y="6837826"/>
            <a:ext cx="4245978" cy="405384"/>
          </a:xfrm>
          <a:prstGeom prst="rect">
            <a:avLst/>
          </a:prstGeom>
        </p:spPr>
        <p:txBody>
          <a:bodyPr lIns="0" tIns="0" rIns="0" bIns="0" rtlCol="0" anchor="t">
            <a:spAutoFit/>
          </a:bodyPr>
          <a:lstStyle/>
          <a:p>
            <a:pPr algn="ctr">
              <a:lnSpc>
                <a:spcPts val="3363"/>
              </a:lnSpc>
            </a:pPr>
            <a:r>
              <a:rPr lang="en-US" sz="2150" b="1">
                <a:solidFill>
                  <a:srgbClr val="1DB181"/>
                </a:solidFill>
                <a:latin typeface="Arial Bold"/>
                <a:ea typeface="Arial Bold"/>
                <a:cs typeface="Arial Bold"/>
                <a:sym typeface="Arial Bold"/>
              </a:rPr>
              <a:t>Associate Programme Directors</a:t>
            </a:r>
          </a:p>
        </p:txBody>
      </p:sp>
      <p:grpSp>
        <p:nvGrpSpPr>
          <p:cNvPr id="25" name="Group 25"/>
          <p:cNvGrpSpPr/>
          <p:nvPr/>
        </p:nvGrpSpPr>
        <p:grpSpPr>
          <a:xfrm>
            <a:off x="9557233" y="3390109"/>
            <a:ext cx="2439838" cy="2531907"/>
            <a:chOff x="0" y="0"/>
            <a:chExt cx="3253118" cy="3375876"/>
          </a:xfrm>
        </p:grpSpPr>
        <p:sp>
          <p:nvSpPr>
            <p:cNvPr id="26" name="Freeform 26"/>
            <p:cNvSpPr/>
            <p:nvPr/>
          </p:nvSpPr>
          <p:spPr>
            <a:xfrm>
              <a:off x="0" y="0"/>
              <a:ext cx="3253105" cy="3375914"/>
            </a:xfrm>
            <a:custGeom>
              <a:avLst/>
              <a:gdLst/>
              <a:ahLst/>
              <a:cxnLst/>
              <a:rect l="l" t="t" r="r" b="b"/>
              <a:pathLst>
                <a:path w="3253105" h="3375914">
                  <a:moveTo>
                    <a:pt x="0" y="0"/>
                  </a:moveTo>
                  <a:lnTo>
                    <a:pt x="3253105" y="0"/>
                  </a:lnTo>
                  <a:lnTo>
                    <a:pt x="3253105" y="3375914"/>
                  </a:lnTo>
                  <a:lnTo>
                    <a:pt x="0" y="3375914"/>
                  </a:lnTo>
                  <a:lnTo>
                    <a:pt x="0" y="0"/>
                  </a:lnTo>
                  <a:close/>
                </a:path>
              </a:pathLst>
            </a:custGeom>
            <a:blipFill>
              <a:blip r:embed="rId19"/>
              <a:stretch>
                <a:fillRect l="-27793" r="-7440" b="-47295"/>
              </a:stretch>
            </a:blipFill>
          </p:spPr>
        </p:sp>
      </p:grpSp>
      <p:sp>
        <p:nvSpPr>
          <p:cNvPr id="27" name="TextBox 27"/>
          <p:cNvSpPr txBox="1"/>
          <p:nvPr/>
        </p:nvSpPr>
        <p:spPr>
          <a:xfrm>
            <a:off x="9557233" y="5928884"/>
            <a:ext cx="3385880" cy="713918"/>
          </a:xfrm>
          <a:prstGeom prst="rect">
            <a:avLst/>
          </a:prstGeom>
        </p:spPr>
        <p:txBody>
          <a:bodyPr lIns="0" tIns="0" rIns="0" bIns="0" rtlCol="0" anchor="t">
            <a:spAutoFit/>
          </a:bodyPr>
          <a:lstStyle/>
          <a:p>
            <a:pPr algn="l">
              <a:lnSpc>
                <a:spcPts val="2649"/>
              </a:lnSpc>
            </a:pPr>
            <a:r>
              <a:rPr lang="en-US" sz="1892" b="1">
                <a:solidFill>
                  <a:srgbClr val="000000"/>
                </a:solidFill>
                <a:latin typeface="Arial Bold"/>
                <a:ea typeface="Arial Bold"/>
                <a:cs typeface="Arial Bold"/>
                <a:sym typeface="Arial Bold"/>
              </a:rPr>
              <a:t>Prof. Patrick NG (</a:t>
            </a:r>
            <a:r>
              <a:rPr lang="en-US" sz="1892">
                <a:solidFill>
                  <a:srgbClr val="000000"/>
                </a:solidFill>
                <a:latin typeface="Arial"/>
                <a:ea typeface="Arial"/>
                <a:cs typeface="Arial"/>
                <a:sym typeface="Arial"/>
              </a:rPr>
              <a:t>Mathematics, RRS 424)</a:t>
            </a:r>
          </a:p>
        </p:txBody>
      </p:sp>
      <p:grpSp>
        <p:nvGrpSpPr>
          <p:cNvPr id="28" name="Group 28"/>
          <p:cNvGrpSpPr/>
          <p:nvPr/>
        </p:nvGrpSpPr>
        <p:grpSpPr>
          <a:xfrm>
            <a:off x="9557233" y="6832473"/>
            <a:ext cx="2467299" cy="2504284"/>
            <a:chOff x="0" y="0"/>
            <a:chExt cx="3289732" cy="3339046"/>
          </a:xfrm>
        </p:grpSpPr>
        <p:sp>
          <p:nvSpPr>
            <p:cNvPr id="29" name="Freeform 29"/>
            <p:cNvSpPr/>
            <p:nvPr/>
          </p:nvSpPr>
          <p:spPr>
            <a:xfrm>
              <a:off x="0" y="0"/>
              <a:ext cx="3289681" cy="3339084"/>
            </a:xfrm>
            <a:custGeom>
              <a:avLst/>
              <a:gdLst/>
              <a:ahLst/>
              <a:cxnLst/>
              <a:rect l="l" t="t" r="r" b="b"/>
              <a:pathLst>
                <a:path w="3289681" h="3339084">
                  <a:moveTo>
                    <a:pt x="0" y="0"/>
                  </a:moveTo>
                  <a:lnTo>
                    <a:pt x="3289681" y="0"/>
                  </a:lnTo>
                  <a:lnTo>
                    <a:pt x="3289681" y="3339084"/>
                  </a:lnTo>
                  <a:lnTo>
                    <a:pt x="0" y="3339084"/>
                  </a:lnTo>
                  <a:lnTo>
                    <a:pt x="0" y="0"/>
                  </a:lnTo>
                  <a:close/>
                </a:path>
              </a:pathLst>
            </a:custGeom>
            <a:blipFill>
              <a:blip r:embed="rId20"/>
              <a:stretch>
                <a:fillRect r="-1"/>
              </a:stretch>
            </a:blipFill>
          </p:spPr>
        </p:sp>
      </p:grpSp>
      <p:sp>
        <p:nvSpPr>
          <p:cNvPr id="30" name="TextBox 30"/>
          <p:cNvSpPr txBox="1"/>
          <p:nvPr/>
        </p:nvSpPr>
        <p:spPr>
          <a:xfrm>
            <a:off x="5260848" y="9336700"/>
            <a:ext cx="3385880" cy="713918"/>
          </a:xfrm>
          <a:prstGeom prst="rect">
            <a:avLst/>
          </a:prstGeom>
        </p:spPr>
        <p:txBody>
          <a:bodyPr lIns="0" tIns="0" rIns="0" bIns="0" rtlCol="0" anchor="t">
            <a:spAutoFit/>
          </a:bodyPr>
          <a:lstStyle/>
          <a:p>
            <a:pPr algn="l">
              <a:lnSpc>
                <a:spcPts val="2649"/>
              </a:lnSpc>
            </a:pPr>
            <a:r>
              <a:rPr lang="en-US" sz="1892" b="1">
                <a:solidFill>
                  <a:srgbClr val="000000"/>
                </a:solidFill>
                <a:latin typeface="Arial Bold"/>
                <a:ea typeface="Arial Bold"/>
                <a:cs typeface="Arial Bold"/>
                <a:sym typeface="Arial Bold"/>
              </a:rPr>
              <a:t>Prof. Liangqiong QU </a:t>
            </a:r>
          </a:p>
          <a:p>
            <a:pPr algn="l">
              <a:lnSpc>
                <a:spcPts val="2649"/>
              </a:lnSpc>
            </a:pPr>
            <a:r>
              <a:rPr lang="en-US" sz="1892">
                <a:solidFill>
                  <a:srgbClr val="000000"/>
                </a:solidFill>
                <a:latin typeface="Arial"/>
                <a:ea typeface="Arial"/>
                <a:cs typeface="Arial"/>
                <a:sym typeface="Arial"/>
              </a:rPr>
              <a:t>(RRS 121)</a:t>
            </a:r>
          </a:p>
        </p:txBody>
      </p:sp>
      <p:sp>
        <p:nvSpPr>
          <p:cNvPr id="31" name="TextBox 31"/>
          <p:cNvSpPr txBox="1"/>
          <p:nvPr/>
        </p:nvSpPr>
        <p:spPr>
          <a:xfrm>
            <a:off x="9557233" y="9346225"/>
            <a:ext cx="3385880" cy="713918"/>
          </a:xfrm>
          <a:prstGeom prst="rect">
            <a:avLst/>
          </a:prstGeom>
        </p:spPr>
        <p:txBody>
          <a:bodyPr lIns="0" tIns="0" rIns="0" bIns="0" rtlCol="0" anchor="t">
            <a:spAutoFit/>
          </a:bodyPr>
          <a:lstStyle/>
          <a:p>
            <a:pPr algn="l">
              <a:lnSpc>
                <a:spcPts val="2649"/>
              </a:lnSpc>
            </a:pPr>
            <a:r>
              <a:rPr lang="en-US" sz="1892" b="1">
                <a:solidFill>
                  <a:srgbClr val="000000"/>
                </a:solidFill>
                <a:latin typeface="Arial Bold"/>
                <a:ea typeface="Arial Bold"/>
                <a:cs typeface="Arial Bold"/>
                <a:sym typeface="Arial Bold"/>
              </a:rPr>
              <a:t>Prof. Yuenwen LEI</a:t>
            </a:r>
          </a:p>
          <a:p>
            <a:pPr algn="l">
              <a:lnSpc>
                <a:spcPts val="2649"/>
              </a:lnSpc>
            </a:pPr>
            <a:r>
              <a:rPr lang="en-US" sz="1892">
                <a:solidFill>
                  <a:srgbClr val="000000"/>
                </a:solidFill>
                <a:latin typeface="Arial"/>
                <a:ea typeface="Arial"/>
                <a:cs typeface="Arial"/>
                <a:sym typeface="Arial"/>
              </a:rPr>
              <a:t>(RRS 319)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82125" y="0"/>
            <a:ext cx="8905875" cy="10287000"/>
            <a:chOff x="0" y="0"/>
            <a:chExt cx="11874500" cy="13716000"/>
          </a:xfrm>
        </p:grpSpPr>
        <p:sp>
          <p:nvSpPr>
            <p:cNvPr id="3" name="Freeform 3"/>
            <p:cNvSpPr/>
            <p:nvPr/>
          </p:nvSpPr>
          <p:spPr>
            <a:xfrm>
              <a:off x="0" y="0"/>
              <a:ext cx="11874500" cy="13716000"/>
            </a:xfrm>
            <a:custGeom>
              <a:avLst/>
              <a:gdLst/>
              <a:ahLst/>
              <a:cxnLst/>
              <a:rect l="l" t="t" r="r" b="b"/>
              <a:pathLst>
                <a:path w="11874500" h="13716000">
                  <a:moveTo>
                    <a:pt x="0" y="0"/>
                  </a:moveTo>
                  <a:lnTo>
                    <a:pt x="11874500" y="0"/>
                  </a:lnTo>
                  <a:lnTo>
                    <a:pt x="11874500" y="13716000"/>
                  </a:lnTo>
                  <a:lnTo>
                    <a:pt x="0" y="13716000"/>
                  </a:lnTo>
                  <a:lnTo>
                    <a:pt x="0" y="0"/>
                  </a:lnTo>
                  <a:close/>
                </a:path>
              </a:pathLst>
            </a:custGeom>
            <a:blipFill>
              <a:blip r:embed="rId2"/>
              <a:stretch>
                <a:fillRect t="-26" b="-26"/>
              </a:stretch>
            </a:blipFill>
          </p:spPr>
        </p:sp>
      </p:grpSp>
      <p:sp>
        <p:nvSpPr>
          <p:cNvPr id="4" name="TextBox 4"/>
          <p:cNvSpPr txBox="1"/>
          <p:nvPr/>
        </p:nvSpPr>
        <p:spPr>
          <a:xfrm>
            <a:off x="457200" y="567309"/>
            <a:ext cx="8044586" cy="1587837"/>
          </a:xfrm>
          <a:prstGeom prst="rect">
            <a:avLst/>
          </a:prstGeom>
        </p:spPr>
        <p:txBody>
          <a:bodyPr lIns="0" tIns="0" rIns="0" bIns="0" rtlCol="0" anchor="t">
            <a:spAutoFit/>
          </a:bodyPr>
          <a:lstStyle/>
          <a:p>
            <a:pPr algn="ctr">
              <a:lnSpc>
                <a:spcPts val="6253"/>
              </a:lnSpc>
            </a:pPr>
            <a:r>
              <a:rPr lang="en-US" sz="5789" b="1">
                <a:solidFill>
                  <a:srgbClr val="051464"/>
                </a:solidFill>
                <a:latin typeface="Arial Bold"/>
                <a:ea typeface="Arial Bold"/>
                <a:cs typeface="Arial Bold"/>
                <a:sym typeface="Arial Bold"/>
              </a:rPr>
              <a:t>International rankings</a:t>
            </a:r>
          </a:p>
          <a:p>
            <a:pPr algn="ctr">
              <a:lnSpc>
                <a:spcPts val="6253"/>
              </a:lnSpc>
            </a:pPr>
            <a:r>
              <a:rPr lang="en-US" sz="5789" b="1">
                <a:solidFill>
                  <a:srgbClr val="051464"/>
                </a:solidFill>
                <a:latin typeface="Arial Bold"/>
                <a:ea typeface="Arial Bold"/>
                <a:cs typeface="Arial Bold"/>
                <a:sym typeface="Arial Bold"/>
              </a:rPr>
              <a:t>of HKU</a:t>
            </a:r>
          </a:p>
        </p:txBody>
      </p:sp>
      <p:grpSp>
        <p:nvGrpSpPr>
          <p:cNvPr id="5" name="Group 5"/>
          <p:cNvGrpSpPr/>
          <p:nvPr/>
        </p:nvGrpSpPr>
        <p:grpSpPr>
          <a:xfrm>
            <a:off x="2539756" y="2155146"/>
            <a:ext cx="4158777" cy="34947"/>
            <a:chOff x="0" y="0"/>
            <a:chExt cx="5545036" cy="46596"/>
          </a:xfrm>
        </p:grpSpPr>
        <p:sp>
          <p:nvSpPr>
            <p:cNvPr id="6" name="Freeform 6"/>
            <p:cNvSpPr/>
            <p:nvPr/>
          </p:nvSpPr>
          <p:spPr>
            <a:xfrm>
              <a:off x="0" y="0"/>
              <a:ext cx="5545074" cy="46609"/>
            </a:xfrm>
            <a:custGeom>
              <a:avLst/>
              <a:gdLst/>
              <a:ahLst/>
              <a:cxnLst/>
              <a:rect l="l" t="t" r="r" b="b"/>
              <a:pathLst>
                <a:path w="5545074" h="46609">
                  <a:moveTo>
                    <a:pt x="0" y="0"/>
                  </a:moveTo>
                  <a:lnTo>
                    <a:pt x="5545074" y="46609"/>
                  </a:lnTo>
                </a:path>
              </a:pathLst>
            </a:custGeom>
            <a:blipFill>
              <a:blip r:embed="rId3">
                <a:alphaModFix amt="0"/>
              </a:blip>
              <a:stretch>
                <a:fillRect t="-2268133" b="-2268105"/>
              </a:stretch>
            </a:blipFill>
            <a:ln w="9525" cap="sq">
              <a:solidFill>
                <a:srgbClr val="FF7814"/>
              </a:solidFill>
              <a:prstDash val="solid"/>
              <a:miter/>
            </a:ln>
          </p:spPr>
        </p:sp>
      </p:grpSp>
      <p:sp>
        <p:nvSpPr>
          <p:cNvPr id="7" name="TextBox 7"/>
          <p:cNvSpPr txBox="1"/>
          <p:nvPr/>
        </p:nvSpPr>
        <p:spPr>
          <a:xfrm>
            <a:off x="3893220" y="4906566"/>
            <a:ext cx="1646301" cy="964206"/>
          </a:xfrm>
          <a:prstGeom prst="rect">
            <a:avLst/>
          </a:prstGeom>
        </p:spPr>
        <p:txBody>
          <a:bodyPr lIns="0" tIns="0" rIns="0" bIns="0" rtlCol="0" anchor="t">
            <a:spAutoFit/>
          </a:bodyPr>
          <a:lstStyle/>
          <a:p>
            <a:pPr algn="l">
              <a:lnSpc>
                <a:spcPts val="7170"/>
              </a:lnSpc>
            </a:pPr>
            <a:r>
              <a:rPr lang="en-US" sz="5974">
                <a:solidFill>
                  <a:srgbClr val="116373"/>
                </a:solidFill>
                <a:latin typeface="Arial"/>
                <a:ea typeface="Arial"/>
                <a:cs typeface="Arial"/>
                <a:sym typeface="Arial"/>
              </a:rPr>
              <a:t>#18</a:t>
            </a:r>
          </a:p>
        </p:txBody>
      </p:sp>
      <p:sp>
        <p:nvSpPr>
          <p:cNvPr id="8" name="TextBox 8"/>
          <p:cNvSpPr txBox="1"/>
          <p:nvPr/>
        </p:nvSpPr>
        <p:spPr>
          <a:xfrm>
            <a:off x="939536" y="4304386"/>
            <a:ext cx="3796055" cy="472583"/>
          </a:xfrm>
          <a:prstGeom prst="rect">
            <a:avLst/>
          </a:prstGeom>
        </p:spPr>
        <p:txBody>
          <a:bodyPr lIns="0" tIns="0" rIns="0" bIns="0" rtlCol="0" anchor="t">
            <a:spAutoFit/>
          </a:bodyPr>
          <a:lstStyle/>
          <a:p>
            <a:pPr algn="ctr">
              <a:lnSpc>
                <a:spcPts val="3585"/>
              </a:lnSpc>
            </a:pPr>
            <a:r>
              <a:rPr lang="en-US" sz="2987">
                <a:solidFill>
                  <a:srgbClr val="000000"/>
                </a:solidFill>
                <a:latin typeface="Arial"/>
                <a:ea typeface="Arial"/>
                <a:cs typeface="Arial"/>
                <a:sym typeface="Arial"/>
              </a:rPr>
              <a:t>in Asia (2026)</a:t>
            </a:r>
          </a:p>
        </p:txBody>
      </p:sp>
      <p:grpSp>
        <p:nvGrpSpPr>
          <p:cNvPr id="9" name="Group 9"/>
          <p:cNvGrpSpPr/>
          <p:nvPr/>
        </p:nvGrpSpPr>
        <p:grpSpPr>
          <a:xfrm>
            <a:off x="3626206" y="7246401"/>
            <a:ext cx="2124456" cy="891921"/>
            <a:chOff x="0" y="0"/>
            <a:chExt cx="2832608" cy="1189228"/>
          </a:xfrm>
        </p:grpSpPr>
        <p:sp>
          <p:nvSpPr>
            <p:cNvPr id="10" name="Freeform 10" descr="A logo with a letter e"/>
            <p:cNvSpPr/>
            <p:nvPr/>
          </p:nvSpPr>
          <p:spPr>
            <a:xfrm>
              <a:off x="0" y="0"/>
              <a:ext cx="2832608" cy="1189228"/>
            </a:xfrm>
            <a:custGeom>
              <a:avLst/>
              <a:gdLst/>
              <a:ahLst/>
              <a:cxnLst/>
              <a:rect l="l" t="t" r="r" b="b"/>
              <a:pathLst>
                <a:path w="2832608" h="1189228">
                  <a:moveTo>
                    <a:pt x="0" y="0"/>
                  </a:moveTo>
                  <a:lnTo>
                    <a:pt x="2832608" y="0"/>
                  </a:lnTo>
                  <a:lnTo>
                    <a:pt x="2832608" y="1189228"/>
                  </a:lnTo>
                  <a:lnTo>
                    <a:pt x="0" y="1189228"/>
                  </a:lnTo>
                  <a:lnTo>
                    <a:pt x="0" y="0"/>
                  </a:lnTo>
                  <a:close/>
                </a:path>
              </a:pathLst>
            </a:custGeom>
            <a:blipFill>
              <a:blip r:embed="rId4"/>
              <a:stretch>
                <a:fillRect t="-145" b="-145"/>
              </a:stretch>
            </a:blipFill>
          </p:spPr>
        </p:sp>
      </p:grpSp>
      <p:sp>
        <p:nvSpPr>
          <p:cNvPr id="11" name="TextBox 11"/>
          <p:cNvSpPr txBox="1"/>
          <p:nvPr/>
        </p:nvSpPr>
        <p:spPr>
          <a:xfrm>
            <a:off x="5694026" y="3441706"/>
            <a:ext cx="1646301" cy="964206"/>
          </a:xfrm>
          <a:prstGeom prst="rect">
            <a:avLst/>
          </a:prstGeom>
        </p:spPr>
        <p:txBody>
          <a:bodyPr lIns="0" tIns="0" rIns="0" bIns="0" rtlCol="0" anchor="t">
            <a:spAutoFit/>
          </a:bodyPr>
          <a:lstStyle/>
          <a:p>
            <a:pPr algn="l">
              <a:lnSpc>
                <a:spcPts val="7170"/>
              </a:lnSpc>
            </a:pPr>
            <a:r>
              <a:rPr lang="en-US" sz="5974">
                <a:solidFill>
                  <a:srgbClr val="82463C"/>
                </a:solidFill>
                <a:latin typeface="Arial"/>
                <a:ea typeface="Arial"/>
                <a:cs typeface="Arial"/>
                <a:sym typeface="Arial"/>
              </a:rPr>
              <a:t>#11</a:t>
            </a:r>
          </a:p>
        </p:txBody>
      </p:sp>
      <p:sp>
        <p:nvSpPr>
          <p:cNvPr id="12" name="TextBox 12"/>
          <p:cNvSpPr txBox="1"/>
          <p:nvPr/>
        </p:nvSpPr>
        <p:spPr>
          <a:xfrm>
            <a:off x="4619139" y="4302147"/>
            <a:ext cx="3796055" cy="472583"/>
          </a:xfrm>
          <a:prstGeom prst="rect">
            <a:avLst/>
          </a:prstGeom>
        </p:spPr>
        <p:txBody>
          <a:bodyPr lIns="0" tIns="0" rIns="0" bIns="0" rtlCol="0" anchor="t">
            <a:spAutoFit/>
          </a:bodyPr>
          <a:lstStyle/>
          <a:p>
            <a:pPr algn="ctr">
              <a:lnSpc>
                <a:spcPts val="3585"/>
              </a:lnSpc>
            </a:pPr>
            <a:r>
              <a:rPr lang="en-US" sz="2987">
                <a:solidFill>
                  <a:srgbClr val="000000"/>
                </a:solidFill>
                <a:latin typeface="Arial"/>
                <a:ea typeface="Arial"/>
                <a:cs typeface="Arial"/>
                <a:sym typeface="Arial"/>
              </a:rPr>
              <a:t>in the world (2026)</a:t>
            </a:r>
          </a:p>
        </p:txBody>
      </p:sp>
      <p:sp>
        <p:nvSpPr>
          <p:cNvPr id="13" name="TextBox 13"/>
          <p:cNvSpPr txBox="1"/>
          <p:nvPr/>
        </p:nvSpPr>
        <p:spPr>
          <a:xfrm>
            <a:off x="2353266" y="3449374"/>
            <a:ext cx="1646301" cy="964206"/>
          </a:xfrm>
          <a:prstGeom prst="rect">
            <a:avLst/>
          </a:prstGeom>
        </p:spPr>
        <p:txBody>
          <a:bodyPr lIns="0" tIns="0" rIns="0" bIns="0" rtlCol="0" anchor="t">
            <a:spAutoFit/>
          </a:bodyPr>
          <a:lstStyle/>
          <a:p>
            <a:pPr algn="l">
              <a:lnSpc>
                <a:spcPts val="7170"/>
              </a:lnSpc>
            </a:pPr>
            <a:r>
              <a:rPr lang="en-US" sz="5974">
                <a:solidFill>
                  <a:srgbClr val="0837B2"/>
                </a:solidFill>
                <a:latin typeface="Arial"/>
                <a:ea typeface="Arial"/>
                <a:cs typeface="Arial"/>
                <a:sym typeface="Arial"/>
              </a:rPr>
              <a:t>#1</a:t>
            </a:r>
          </a:p>
        </p:txBody>
      </p:sp>
      <p:sp>
        <p:nvSpPr>
          <p:cNvPr id="14" name="TextBox 14"/>
          <p:cNvSpPr txBox="1"/>
          <p:nvPr/>
        </p:nvSpPr>
        <p:spPr>
          <a:xfrm>
            <a:off x="1059418" y="5777370"/>
            <a:ext cx="7377903" cy="926106"/>
          </a:xfrm>
          <a:prstGeom prst="rect">
            <a:avLst/>
          </a:prstGeom>
        </p:spPr>
        <p:txBody>
          <a:bodyPr lIns="0" tIns="0" rIns="0" bIns="0" rtlCol="0" anchor="t">
            <a:spAutoFit/>
          </a:bodyPr>
          <a:lstStyle/>
          <a:p>
            <a:pPr algn="ctr">
              <a:lnSpc>
                <a:spcPts val="3585"/>
              </a:lnSpc>
            </a:pPr>
            <a:r>
              <a:rPr lang="en-US" sz="2987">
                <a:solidFill>
                  <a:srgbClr val="000000"/>
                </a:solidFill>
                <a:latin typeface="Arial"/>
                <a:ea typeface="Arial"/>
                <a:cs typeface="Arial"/>
                <a:sym typeface="Arial"/>
              </a:rPr>
              <a:t>Data Science and Artificial Intelligence (2026)</a:t>
            </a:r>
          </a:p>
        </p:txBody>
      </p:sp>
      <p:sp>
        <p:nvSpPr>
          <p:cNvPr id="15" name="TextBox 15"/>
          <p:cNvSpPr txBox="1"/>
          <p:nvPr/>
        </p:nvSpPr>
        <p:spPr>
          <a:xfrm>
            <a:off x="2195884" y="8028013"/>
            <a:ext cx="1763354" cy="952500"/>
          </a:xfrm>
          <a:prstGeom prst="rect">
            <a:avLst/>
          </a:prstGeom>
        </p:spPr>
        <p:txBody>
          <a:bodyPr lIns="0" tIns="0" rIns="0" bIns="0" rtlCol="0" anchor="t">
            <a:spAutoFit/>
          </a:bodyPr>
          <a:lstStyle/>
          <a:p>
            <a:pPr algn="l">
              <a:lnSpc>
                <a:spcPts val="7175"/>
              </a:lnSpc>
            </a:pPr>
            <a:r>
              <a:rPr lang="en-US" sz="5979">
                <a:solidFill>
                  <a:srgbClr val="0837B2"/>
                </a:solidFill>
                <a:latin typeface="Arial"/>
                <a:ea typeface="Arial"/>
                <a:cs typeface="Arial"/>
                <a:sym typeface="Arial"/>
              </a:rPr>
              <a:t>#6</a:t>
            </a:r>
          </a:p>
        </p:txBody>
      </p:sp>
      <p:sp>
        <p:nvSpPr>
          <p:cNvPr id="16" name="TextBox 16"/>
          <p:cNvSpPr txBox="1"/>
          <p:nvPr/>
        </p:nvSpPr>
        <p:spPr>
          <a:xfrm>
            <a:off x="784422" y="8953500"/>
            <a:ext cx="3780292" cy="466725"/>
          </a:xfrm>
          <a:prstGeom prst="rect">
            <a:avLst/>
          </a:prstGeom>
        </p:spPr>
        <p:txBody>
          <a:bodyPr lIns="0" tIns="0" rIns="0" bIns="0" rtlCol="0" anchor="t">
            <a:spAutoFit/>
          </a:bodyPr>
          <a:lstStyle/>
          <a:p>
            <a:pPr algn="ctr">
              <a:lnSpc>
                <a:spcPts val="3587"/>
              </a:lnSpc>
            </a:pPr>
            <a:r>
              <a:rPr lang="en-US" sz="2990">
                <a:solidFill>
                  <a:srgbClr val="000000"/>
                </a:solidFill>
                <a:latin typeface="Arial"/>
                <a:ea typeface="Arial"/>
                <a:cs typeface="Arial"/>
                <a:sym typeface="Arial"/>
              </a:rPr>
              <a:t>in Asia (2026)</a:t>
            </a:r>
          </a:p>
        </p:txBody>
      </p:sp>
      <p:grpSp>
        <p:nvGrpSpPr>
          <p:cNvPr id="17" name="Group 17"/>
          <p:cNvGrpSpPr/>
          <p:nvPr/>
        </p:nvGrpSpPr>
        <p:grpSpPr>
          <a:xfrm>
            <a:off x="3242920" y="2484263"/>
            <a:ext cx="2586990" cy="824103"/>
            <a:chOff x="0" y="0"/>
            <a:chExt cx="3449320" cy="1098804"/>
          </a:xfrm>
        </p:grpSpPr>
        <p:sp>
          <p:nvSpPr>
            <p:cNvPr id="18" name="Freeform 18" descr="A logo with black and yellow text  Description automatically generated"/>
            <p:cNvSpPr/>
            <p:nvPr/>
          </p:nvSpPr>
          <p:spPr>
            <a:xfrm>
              <a:off x="0" y="0"/>
              <a:ext cx="3449320" cy="1098804"/>
            </a:xfrm>
            <a:custGeom>
              <a:avLst/>
              <a:gdLst/>
              <a:ahLst/>
              <a:cxnLst/>
              <a:rect l="l" t="t" r="r" b="b"/>
              <a:pathLst>
                <a:path w="3449320" h="1098804">
                  <a:moveTo>
                    <a:pt x="0" y="0"/>
                  </a:moveTo>
                  <a:lnTo>
                    <a:pt x="3449320" y="0"/>
                  </a:lnTo>
                  <a:lnTo>
                    <a:pt x="3449320" y="1098804"/>
                  </a:lnTo>
                  <a:lnTo>
                    <a:pt x="0" y="1098804"/>
                  </a:lnTo>
                  <a:lnTo>
                    <a:pt x="0" y="0"/>
                  </a:lnTo>
                  <a:close/>
                </a:path>
              </a:pathLst>
            </a:custGeom>
            <a:blipFill>
              <a:blip r:embed="rId5"/>
              <a:stretch>
                <a:fillRect t="-32260" b="-32261"/>
              </a:stretch>
            </a:blipFill>
          </p:spPr>
        </p:sp>
      </p:grpSp>
      <p:sp>
        <p:nvSpPr>
          <p:cNvPr id="19" name="TextBox 19"/>
          <p:cNvSpPr txBox="1"/>
          <p:nvPr/>
        </p:nvSpPr>
        <p:spPr>
          <a:xfrm>
            <a:off x="5829900" y="8085315"/>
            <a:ext cx="1763354" cy="952500"/>
          </a:xfrm>
          <a:prstGeom prst="rect">
            <a:avLst/>
          </a:prstGeom>
        </p:spPr>
        <p:txBody>
          <a:bodyPr lIns="0" tIns="0" rIns="0" bIns="0" rtlCol="0" anchor="t">
            <a:spAutoFit/>
          </a:bodyPr>
          <a:lstStyle/>
          <a:p>
            <a:pPr algn="l">
              <a:lnSpc>
                <a:spcPts val="7175"/>
              </a:lnSpc>
            </a:pPr>
            <a:r>
              <a:rPr lang="en-US" sz="5979">
                <a:solidFill>
                  <a:srgbClr val="0837B2"/>
                </a:solidFill>
                <a:latin typeface="Arial"/>
                <a:ea typeface="Arial"/>
                <a:cs typeface="Arial"/>
                <a:sym typeface="Arial"/>
              </a:rPr>
              <a:t>#33</a:t>
            </a:r>
          </a:p>
        </p:txBody>
      </p:sp>
      <p:sp>
        <p:nvSpPr>
          <p:cNvPr id="20" name="TextBox 20"/>
          <p:cNvSpPr txBox="1"/>
          <p:nvPr/>
        </p:nvSpPr>
        <p:spPr>
          <a:xfrm>
            <a:off x="4882896" y="8949090"/>
            <a:ext cx="3780292" cy="466725"/>
          </a:xfrm>
          <a:prstGeom prst="rect">
            <a:avLst/>
          </a:prstGeom>
        </p:spPr>
        <p:txBody>
          <a:bodyPr lIns="0" tIns="0" rIns="0" bIns="0" rtlCol="0" anchor="t">
            <a:spAutoFit/>
          </a:bodyPr>
          <a:lstStyle/>
          <a:p>
            <a:pPr algn="ctr">
              <a:lnSpc>
                <a:spcPts val="3587"/>
              </a:lnSpc>
            </a:pPr>
            <a:r>
              <a:rPr lang="en-US" sz="2990">
                <a:solidFill>
                  <a:srgbClr val="000000"/>
                </a:solidFill>
                <a:latin typeface="Arial"/>
                <a:ea typeface="Arial"/>
                <a:cs typeface="Arial"/>
                <a:sym typeface="Arial"/>
              </a:rPr>
              <a:t>in the world (2026)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36307"/>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415710" y="2938072"/>
            <a:ext cx="10373712" cy="2382164"/>
          </a:xfrm>
          <a:prstGeom prst="rect">
            <a:avLst/>
          </a:prstGeom>
        </p:spPr>
        <p:txBody>
          <a:bodyPr lIns="0" tIns="0" rIns="0" bIns="0" rtlCol="0" anchor="t">
            <a:spAutoFit/>
          </a:bodyPr>
          <a:lstStyle/>
          <a:p>
            <a:pPr algn="l">
              <a:lnSpc>
                <a:spcPts val="19370"/>
              </a:lnSpc>
            </a:pPr>
            <a:r>
              <a:rPr lang="en-US" sz="13836" b="1">
                <a:solidFill>
                  <a:srgbClr val="1DB181"/>
                </a:solidFill>
                <a:latin typeface="Work Sans Bold"/>
                <a:ea typeface="Work Sans Bold"/>
                <a:cs typeface="Work Sans Bold"/>
                <a:sym typeface="Work Sans Bold"/>
              </a:rPr>
              <a:t>Thank you!</a:t>
            </a:r>
          </a:p>
        </p:txBody>
      </p:sp>
      <p:sp>
        <p:nvSpPr>
          <p:cNvPr id="15" name="TextBox 15"/>
          <p:cNvSpPr txBox="1"/>
          <p:nvPr/>
        </p:nvSpPr>
        <p:spPr>
          <a:xfrm>
            <a:off x="1415710" y="5574535"/>
            <a:ext cx="6204290" cy="1086745"/>
          </a:xfrm>
          <a:prstGeom prst="rect">
            <a:avLst/>
          </a:prstGeom>
        </p:spPr>
        <p:txBody>
          <a:bodyPr lIns="0" tIns="0" rIns="0" bIns="0" rtlCol="0" anchor="t">
            <a:spAutoFit/>
          </a:bodyPr>
          <a:lstStyle/>
          <a:p>
            <a:pPr algn="l">
              <a:lnSpc>
                <a:spcPts val="4206"/>
              </a:lnSpc>
            </a:pPr>
            <a:r>
              <a:rPr lang="en-US" sz="3564" b="1">
                <a:solidFill>
                  <a:srgbClr val="000000"/>
                </a:solidFill>
                <a:latin typeface="Work Sans Bold"/>
                <a:ea typeface="Work Sans Bold"/>
                <a:cs typeface="Work Sans Bold"/>
                <a:sym typeface="Work Sans Bold"/>
              </a:rPr>
              <a:t>Contact us</a:t>
            </a:r>
          </a:p>
          <a:p>
            <a:pPr algn="l">
              <a:lnSpc>
                <a:spcPts val="4206"/>
              </a:lnSpc>
            </a:pPr>
            <a:r>
              <a:rPr lang="en-US" sz="3564">
                <a:solidFill>
                  <a:srgbClr val="000000"/>
                </a:solidFill>
                <a:latin typeface="Work Sans"/>
                <a:ea typeface="Work Sans"/>
                <a:cs typeface="Work Sans"/>
                <a:sym typeface="Work Sans"/>
              </a:rPr>
              <a:t>Email: app6224@hku.hk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99804" y="4103418"/>
            <a:ext cx="9644396" cy="1966284"/>
          </a:xfrm>
          <a:prstGeom prst="rect">
            <a:avLst/>
          </a:prstGeom>
        </p:spPr>
        <p:txBody>
          <a:bodyPr lIns="0" tIns="0" rIns="0" bIns="0" rtlCol="0" anchor="t">
            <a:spAutoFit/>
          </a:bodyPr>
          <a:lstStyle/>
          <a:p>
            <a:pPr algn="l">
              <a:lnSpc>
                <a:spcPts val="14472"/>
              </a:lnSpc>
            </a:pPr>
            <a:r>
              <a:rPr lang="en-US" sz="10336" b="1">
                <a:solidFill>
                  <a:srgbClr val="1DB181"/>
                </a:solidFill>
                <a:latin typeface="Work Sans Bold"/>
                <a:ea typeface="Work Sans Bold"/>
                <a:cs typeface="Work Sans Bold"/>
                <a:sym typeface="Work Sans Bold"/>
              </a:rPr>
              <a:t>Introduction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grpSp>
        <p:nvGrpSpPr>
          <p:cNvPr id="14" name="Group 14"/>
          <p:cNvGrpSpPr/>
          <p:nvPr/>
        </p:nvGrpSpPr>
        <p:grpSpPr>
          <a:xfrm>
            <a:off x="899732" y="3615261"/>
            <a:ext cx="9921402" cy="5580850"/>
            <a:chOff x="0" y="0"/>
            <a:chExt cx="13228536" cy="7441133"/>
          </a:xfrm>
        </p:grpSpPr>
        <p:sp>
          <p:nvSpPr>
            <p:cNvPr id="15" name="Freeform 15"/>
            <p:cNvSpPr/>
            <p:nvPr/>
          </p:nvSpPr>
          <p:spPr>
            <a:xfrm>
              <a:off x="0" y="0"/>
              <a:ext cx="13228574" cy="7441184"/>
            </a:xfrm>
            <a:custGeom>
              <a:avLst/>
              <a:gdLst/>
              <a:ahLst/>
              <a:cxnLst/>
              <a:rect l="l" t="t" r="r" b="b"/>
              <a:pathLst>
                <a:path w="13228574" h="7441184">
                  <a:moveTo>
                    <a:pt x="0" y="0"/>
                  </a:moveTo>
                  <a:lnTo>
                    <a:pt x="13228574" y="0"/>
                  </a:lnTo>
                  <a:lnTo>
                    <a:pt x="13228574" y="7441184"/>
                  </a:lnTo>
                  <a:lnTo>
                    <a:pt x="0" y="7441184"/>
                  </a:lnTo>
                  <a:lnTo>
                    <a:pt x="0" y="0"/>
                  </a:lnTo>
                  <a:close/>
                </a:path>
              </a:pathLst>
            </a:custGeom>
            <a:blipFill>
              <a:blip r:embed="rId11"/>
              <a:stretch>
                <a:fillRect/>
              </a:stretch>
            </a:blipFill>
          </p:spPr>
        </p:sp>
      </p:grpSp>
      <p:grpSp>
        <p:nvGrpSpPr>
          <p:cNvPr id="16" name="Group 16"/>
          <p:cNvGrpSpPr/>
          <p:nvPr/>
        </p:nvGrpSpPr>
        <p:grpSpPr>
          <a:xfrm>
            <a:off x="11345056" y="5368061"/>
            <a:ext cx="2560615" cy="2075297"/>
            <a:chOff x="0" y="0"/>
            <a:chExt cx="3414154" cy="2767063"/>
          </a:xfrm>
        </p:grpSpPr>
        <p:sp>
          <p:nvSpPr>
            <p:cNvPr id="17" name="Freeform 17"/>
            <p:cNvSpPr/>
            <p:nvPr/>
          </p:nvSpPr>
          <p:spPr>
            <a:xfrm>
              <a:off x="0" y="0"/>
              <a:ext cx="3414141" cy="2767076"/>
            </a:xfrm>
            <a:custGeom>
              <a:avLst/>
              <a:gdLst/>
              <a:ahLst/>
              <a:cxnLst/>
              <a:rect l="l" t="t" r="r" b="b"/>
              <a:pathLst>
                <a:path w="3414141" h="2767076">
                  <a:moveTo>
                    <a:pt x="0" y="0"/>
                  </a:moveTo>
                  <a:lnTo>
                    <a:pt x="3414141" y="0"/>
                  </a:lnTo>
                  <a:lnTo>
                    <a:pt x="3414141" y="2767076"/>
                  </a:lnTo>
                  <a:lnTo>
                    <a:pt x="0" y="2767076"/>
                  </a:lnTo>
                  <a:lnTo>
                    <a:pt x="0" y="0"/>
                  </a:lnTo>
                  <a:close/>
                </a:path>
              </a:pathLst>
            </a:custGeom>
            <a:blipFill>
              <a:blip r:embed="rId12"/>
              <a:stretch>
                <a:fillRect t="-6303" b="-6303"/>
              </a:stretch>
            </a:blipFill>
          </p:spPr>
        </p:sp>
      </p:grpSp>
      <p:sp>
        <p:nvSpPr>
          <p:cNvPr id="18" name="TextBox 18"/>
          <p:cNvSpPr txBox="1"/>
          <p:nvPr/>
        </p:nvSpPr>
        <p:spPr>
          <a:xfrm>
            <a:off x="1028700" y="2073440"/>
            <a:ext cx="4686300" cy="1246546"/>
          </a:xfrm>
          <a:prstGeom prst="rect">
            <a:avLst/>
          </a:prstGeom>
        </p:spPr>
        <p:txBody>
          <a:bodyPr lIns="0" tIns="0" rIns="0" bIns="0" rtlCol="0" anchor="t">
            <a:spAutoFit/>
          </a:bodyPr>
          <a:lstStyle/>
          <a:p>
            <a:pPr algn="l">
              <a:lnSpc>
                <a:spcPts val="9052"/>
              </a:lnSpc>
            </a:pPr>
            <a:r>
              <a:rPr lang="en-US" sz="6466" b="1">
                <a:solidFill>
                  <a:srgbClr val="1DB181"/>
                </a:solidFill>
                <a:latin typeface="Work Sans Bold"/>
                <a:ea typeface="Work Sans Bold"/>
                <a:cs typeface="Work Sans Bold"/>
                <a:sym typeface="Work Sans Bold"/>
              </a:rPr>
              <a:t>AI History</a:t>
            </a:r>
          </a:p>
        </p:txBody>
      </p:sp>
      <p:sp>
        <p:nvSpPr>
          <p:cNvPr id="19" name="TextBox 19"/>
          <p:cNvSpPr txBox="1"/>
          <p:nvPr/>
        </p:nvSpPr>
        <p:spPr>
          <a:xfrm>
            <a:off x="12124839" y="7562850"/>
            <a:ext cx="1001001" cy="643442"/>
          </a:xfrm>
          <a:prstGeom prst="rect">
            <a:avLst/>
          </a:prstGeom>
        </p:spPr>
        <p:txBody>
          <a:bodyPr lIns="0" tIns="0" rIns="0" bIns="0" rtlCol="0" anchor="t">
            <a:spAutoFit/>
          </a:bodyPr>
          <a:lstStyle/>
          <a:p>
            <a:pPr algn="l">
              <a:lnSpc>
                <a:spcPts val="4537"/>
              </a:lnSpc>
            </a:pPr>
            <a:r>
              <a:rPr lang="en-US" sz="3240" b="1">
                <a:solidFill>
                  <a:srgbClr val="1DB181"/>
                </a:solidFill>
                <a:latin typeface="Work Sans Bold"/>
                <a:ea typeface="Work Sans Bold"/>
                <a:cs typeface="Work Sans Bold"/>
                <a:sym typeface="Work Sans Bold"/>
              </a:rPr>
              <a:t>2022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2073440"/>
            <a:ext cx="8267700" cy="1246546"/>
          </a:xfrm>
          <a:prstGeom prst="rect">
            <a:avLst/>
          </a:prstGeom>
        </p:spPr>
        <p:txBody>
          <a:bodyPr lIns="0" tIns="0" rIns="0" bIns="0" rtlCol="0" anchor="t">
            <a:spAutoFit/>
          </a:bodyPr>
          <a:lstStyle/>
          <a:p>
            <a:pPr algn="l">
              <a:lnSpc>
                <a:spcPts val="9052"/>
              </a:lnSpc>
            </a:pPr>
            <a:r>
              <a:rPr lang="en-US" sz="6466" b="1">
                <a:solidFill>
                  <a:srgbClr val="1DB181"/>
                </a:solidFill>
                <a:latin typeface="Work Sans Bold"/>
                <a:ea typeface="Work Sans Bold"/>
                <a:cs typeface="Work Sans Bold"/>
                <a:sym typeface="Work Sans Bold"/>
              </a:rPr>
              <a:t>The Success of AI</a:t>
            </a:r>
          </a:p>
        </p:txBody>
      </p:sp>
      <p:grpSp>
        <p:nvGrpSpPr>
          <p:cNvPr id="15" name="Group 15"/>
          <p:cNvGrpSpPr/>
          <p:nvPr/>
        </p:nvGrpSpPr>
        <p:grpSpPr>
          <a:xfrm>
            <a:off x="10070630" y="3506886"/>
            <a:ext cx="2850890" cy="2502808"/>
            <a:chOff x="0" y="0"/>
            <a:chExt cx="3801186" cy="3337077"/>
          </a:xfrm>
        </p:grpSpPr>
        <p:sp>
          <p:nvSpPr>
            <p:cNvPr id="16" name="Freeform 16"/>
            <p:cNvSpPr/>
            <p:nvPr/>
          </p:nvSpPr>
          <p:spPr>
            <a:xfrm>
              <a:off x="0" y="0"/>
              <a:ext cx="3801237" cy="3337052"/>
            </a:xfrm>
            <a:custGeom>
              <a:avLst/>
              <a:gdLst/>
              <a:ahLst/>
              <a:cxnLst/>
              <a:rect l="l" t="t" r="r" b="b"/>
              <a:pathLst>
                <a:path w="3801237" h="3337052">
                  <a:moveTo>
                    <a:pt x="0" y="0"/>
                  </a:moveTo>
                  <a:lnTo>
                    <a:pt x="3801237" y="0"/>
                  </a:lnTo>
                  <a:lnTo>
                    <a:pt x="3801237" y="3337052"/>
                  </a:lnTo>
                  <a:lnTo>
                    <a:pt x="0" y="3337052"/>
                  </a:lnTo>
                  <a:lnTo>
                    <a:pt x="0" y="0"/>
                  </a:lnTo>
                  <a:close/>
                </a:path>
              </a:pathLst>
            </a:custGeom>
            <a:blipFill>
              <a:blip r:embed="rId11"/>
              <a:stretch>
                <a:fillRect l="-102" r="-101"/>
              </a:stretch>
            </a:blipFill>
          </p:spPr>
        </p:sp>
      </p:grpSp>
      <p:grpSp>
        <p:nvGrpSpPr>
          <p:cNvPr id="17" name="Group 17"/>
          <p:cNvGrpSpPr/>
          <p:nvPr/>
        </p:nvGrpSpPr>
        <p:grpSpPr>
          <a:xfrm>
            <a:off x="5957926" y="3645827"/>
            <a:ext cx="2995927" cy="1967436"/>
            <a:chOff x="0" y="0"/>
            <a:chExt cx="3994569" cy="2623248"/>
          </a:xfrm>
        </p:grpSpPr>
        <p:sp>
          <p:nvSpPr>
            <p:cNvPr id="18" name="Freeform 18"/>
            <p:cNvSpPr/>
            <p:nvPr/>
          </p:nvSpPr>
          <p:spPr>
            <a:xfrm>
              <a:off x="0" y="0"/>
              <a:ext cx="3994531" cy="2623312"/>
            </a:xfrm>
            <a:custGeom>
              <a:avLst/>
              <a:gdLst/>
              <a:ahLst/>
              <a:cxnLst/>
              <a:rect l="l" t="t" r="r" b="b"/>
              <a:pathLst>
                <a:path w="3994531" h="2623312">
                  <a:moveTo>
                    <a:pt x="0" y="0"/>
                  </a:moveTo>
                  <a:lnTo>
                    <a:pt x="3994531" y="0"/>
                  </a:lnTo>
                  <a:lnTo>
                    <a:pt x="3994531" y="2623312"/>
                  </a:lnTo>
                  <a:lnTo>
                    <a:pt x="0" y="2623312"/>
                  </a:lnTo>
                  <a:lnTo>
                    <a:pt x="0" y="0"/>
                  </a:lnTo>
                  <a:close/>
                </a:path>
              </a:pathLst>
            </a:custGeom>
            <a:blipFill>
              <a:blip r:embed="rId12"/>
              <a:stretch>
                <a:fillRect b="1"/>
              </a:stretch>
            </a:blipFill>
          </p:spPr>
        </p:sp>
      </p:grpSp>
      <p:grpSp>
        <p:nvGrpSpPr>
          <p:cNvPr id="19" name="Group 19"/>
          <p:cNvGrpSpPr/>
          <p:nvPr/>
        </p:nvGrpSpPr>
        <p:grpSpPr>
          <a:xfrm>
            <a:off x="7656957" y="6637696"/>
            <a:ext cx="4253474" cy="2421465"/>
            <a:chOff x="0" y="0"/>
            <a:chExt cx="5671299" cy="3228619"/>
          </a:xfrm>
        </p:grpSpPr>
        <p:sp>
          <p:nvSpPr>
            <p:cNvPr id="20" name="Freeform 20"/>
            <p:cNvSpPr/>
            <p:nvPr/>
          </p:nvSpPr>
          <p:spPr>
            <a:xfrm>
              <a:off x="0" y="0"/>
              <a:ext cx="5671312" cy="3228594"/>
            </a:xfrm>
            <a:custGeom>
              <a:avLst/>
              <a:gdLst/>
              <a:ahLst/>
              <a:cxnLst/>
              <a:rect l="l" t="t" r="r" b="b"/>
              <a:pathLst>
                <a:path w="5671312" h="3228594">
                  <a:moveTo>
                    <a:pt x="0" y="0"/>
                  </a:moveTo>
                  <a:lnTo>
                    <a:pt x="5671312" y="0"/>
                  </a:lnTo>
                  <a:lnTo>
                    <a:pt x="5671312" y="3228594"/>
                  </a:lnTo>
                  <a:lnTo>
                    <a:pt x="0" y="3228594"/>
                  </a:lnTo>
                  <a:lnTo>
                    <a:pt x="0" y="0"/>
                  </a:lnTo>
                  <a:close/>
                </a:path>
              </a:pathLst>
            </a:custGeom>
            <a:blipFill>
              <a:blip r:embed="rId13"/>
              <a:stretch>
                <a:fillRect t="-116" b="-117"/>
              </a:stretch>
            </a:blipFill>
          </p:spPr>
        </p:sp>
      </p:grpSp>
      <p:grpSp>
        <p:nvGrpSpPr>
          <p:cNvPr id="21" name="Group 21"/>
          <p:cNvGrpSpPr/>
          <p:nvPr/>
        </p:nvGrpSpPr>
        <p:grpSpPr>
          <a:xfrm>
            <a:off x="1680391" y="3913413"/>
            <a:ext cx="3393672" cy="1967436"/>
            <a:chOff x="0" y="0"/>
            <a:chExt cx="4524896" cy="2623248"/>
          </a:xfrm>
        </p:grpSpPr>
        <p:sp>
          <p:nvSpPr>
            <p:cNvPr id="22" name="Freeform 22"/>
            <p:cNvSpPr/>
            <p:nvPr/>
          </p:nvSpPr>
          <p:spPr>
            <a:xfrm>
              <a:off x="0" y="0"/>
              <a:ext cx="4524883" cy="2623312"/>
            </a:xfrm>
            <a:custGeom>
              <a:avLst/>
              <a:gdLst/>
              <a:ahLst/>
              <a:cxnLst/>
              <a:rect l="l" t="t" r="r" b="b"/>
              <a:pathLst>
                <a:path w="4524883" h="2623312">
                  <a:moveTo>
                    <a:pt x="0" y="0"/>
                  </a:moveTo>
                  <a:lnTo>
                    <a:pt x="4524883" y="0"/>
                  </a:lnTo>
                  <a:lnTo>
                    <a:pt x="4524883" y="2623312"/>
                  </a:lnTo>
                  <a:lnTo>
                    <a:pt x="0" y="2623312"/>
                  </a:lnTo>
                  <a:lnTo>
                    <a:pt x="0" y="0"/>
                  </a:lnTo>
                  <a:close/>
                </a:path>
              </a:pathLst>
            </a:custGeom>
            <a:blipFill>
              <a:blip r:embed="rId14"/>
              <a:stretch>
                <a:fillRect l="-45" r="-45" b="2"/>
              </a:stretch>
            </a:blipFill>
          </p:spPr>
        </p:sp>
      </p:grpSp>
      <p:grpSp>
        <p:nvGrpSpPr>
          <p:cNvPr id="23" name="Group 23"/>
          <p:cNvGrpSpPr/>
          <p:nvPr/>
        </p:nvGrpSpPr>
        <p:grpSpPr>
          <a:xfrm>
            <a:off x="2553805" y="6655613"/>
            <a:ext cx="3565827" cy="2421465"/>
            <a:chOff x="0" y="0"/>
            <a:chExt cx="4754436" cy="3228619"/>
          </a:xfrm>
        </p:grpSpPr>
        <p:sp>
          <p:nvSpPr>
            <p:cNvPr id="24" name="Freeform 24"/>
            <p:cNvSpPr/>
            <p:nvPr/>
          </p:nvSpPr>
          <p:spPr>
            <a:xfrm>
              <a:off x="0" y="0"/>
              <a:ext cx="4754372" cy="3228594"/>
            </a:xfrm>
            <a:custGeom>
              <a:avLst/>
              <a:gdLst/>
              <a:ahLst/>
              <a:cxnLst/>
              <a:rect l="l" t="t" r="r" b="b"/>
              <a:pathLst>
                <a:path w="4754372" h="3228594">
                  <a:moveTo>
                    <a:pt x="0" y="0"/>
                  </a:moveTo>
                  <a:lnTo>
                    <a:pt x="4754372" y="0"/>
                  </a:lnTo>
                  <a:lnTo>
                    <a:pt x="4754372" y="3228594"/>
                  </a:lnTo>
                  <a:lnTo>
                    <a:pt x="0" y="3228594"/>
                  </a:lnTo>
                  <a:lnTo>
                    <a:pt x="0" y="0"/>
                  </a:lnTo>
                  <a:close/>
                </a:path>
              </a:pathLst>
            </a:custGeom>
            <a:blipFill>
              <a:blip r:embed="rId15"/>
              <a:stretch>
                <a:fillRect t="-12" r="-1" b="-12"/>
              </a:stretch>
            </a:blipFill>
          </p:spPr>
        </p:sp>
      </p:grpSp>
      <p:sp>
        <p:nvSpPr>
          <p:cNvPr id="25" name="TextBox 25"/>
          <p:cNvSpPr txBox="1"/>
          <p:nvPr/>
        </p:nvSpPr>
        <p:spPr>
          <a:xfrm>
            <a:off x="3430114" y="8991819"/>
            <a:ext cx="1311526" cy="550193"/>
          </a:xfrm>
          <a:prstGeom prst="rect">
            <a:avLst/>
          </a:prstGeom>
        </p:spPr>
        <p:txBody>
          <a:bodyPr lIns="0" tIns="0" rIns="0" bIns="0" rtlCol="0" anchor="t">
            <a:spAutoFit/>
          </a:bodyPr>
          <a:lstStyle/>
          <a:p>
            <a:pPr algn="l">
              <a:lnSpc>
                <a:spcPts val="3447"/>
              </a:lnSpc>
            </a:pPr>
            <a:r>
              <a:rPr lang="en-US" sz="2462">
                <a:solidFill>
                  <a:srgbClr val="051464"/>
                </a:solidFill>
                <a:latin typeface="Calibri (MS)"/>
                <a:ea typeface="Calibri (MS)"/>
                <a:cs typeface="Calibri (MS)"/>
                <a:sym typeface="Calibri (MS)"/>
              </a:rPr>
              <a:t>GPU A100</a:t>
            </a:r>
          </a:p>
        </p:txBody>
      </p:sp>
      <p:sp>
        <p:nvSpPr>
          <p:cNvPr id="26" name="TextBox 26"/>
          <p:cNvSpPr txBox="1"/>
          <p:nvPr/>
        </p:nvSpPr>
        <p:spPr>
          <a:xfrm>
            <a:off x="6321362" y="5669823"/>
            <a:ext cx="2056457" cy="550193"/>
          </a:xfrm>
          <a:prstGeom prst="rect">
            <a:avLst/>
          </a:prstGeom>
        </p:spPr>
        <p:txBody>
          <a:bodyPr lIns="0" tIns="0" rIns="0" bIns="0" rtlCol="0" anchor="t">
            <a:spAutoFit/>
          </a:bodyPr>
          <a:lstStyle/>
          <a:p>
            <a:pPr algn="l">
              <a:lnSpc>
                <a:spcPts val="3447"/>
              </a:lnSpc>
            </a:pPr>
            <a:r>
              <a:rPr lang="en-US" sz="2462">
                <a:solidFill>
                  <a:srgbClr val="051464"/>
                </a:solidFill>
                <a:latin typeface="Calibri (MS)"/>
                <a:ea typeface="Calibri (MS)"/>
                <a:cs typeface="Calibri (MS)"/>
                <a:sym typeface="Calibri (MS)"/>
              </a:rPr>
              <a:t>Neural Network</a:t>
            </a:r>
          </a:p>
        </p:txBody>
      </p:sp>
      <p:sp>
        <p:nvSpPr>
          <p:cNvPr id="27" name="TextBox 27"/>
          <p:cNvSpPr txBox="1"/>
          <p:nvPr/>
        </p:nvSpPr>
        <p:spPr>
          <a:xfrm>
            <a:off x="8759428" y="9009974"/>
            <a:ext cx="1870138" cy="550193"/>
          </a:xfrm>
          <a:prstGeom prst="rect">
            <a:avLst/>
          </a:prstGeom>
        </p:spPr>
        <p:txBody>
          <a:bodyPr lIns="0" tIns="0" rIns="0" bIns="0" rtlCol="0" anchor="t">
            <a:spAutoFit/>
          </a:bodyPr>
          <a:lstStyle/>
          <a:p>
            <a:pPr algn="l">
              <a:lnSpc>
                <a:spcPts val="3447"/>
              </a:lnSpc>
            </a:pPr>
            <a:r>
              <a:rPr lang="en-US" sz="2462">
                <a:solidFill>
                  <a:srgbClr val="051464"/>
                </a:solidFill>
                <a:latin typeface="Calibri (MS)"/>
                <a:ea typeface="Calibri (MS)"/>
                <a:cs typeface="Calibri (MS)"/>
                <a:sym typeface="Calibri (MS)"/>
              </a:rPr>
              <a:t>Deep Learning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grpSp>
        <p:nvGrpSpPr>
          <p:cNvPr id="14" name="Group 14"/>
          <p:cNvGrpSpPr/>
          <p:nvPr/>
        </p:nvGrpSpPr>
        <p:grpSpPr>
          <a:xfrm>
            <a:off x="12113195" y="7958119"/>
            <a:ext cx="1215191" cy="1196548"/>
            <a:chOff x="0" y="0"/>
            <a:chExt cx="1457808" cy="1435443"/>
          </a:xfrm>
        </p:grpSpPr>
        <p:sp>
          <p:nvSpPr>
            <p:cNvPr id="15" name="Freeform 15"/>
            <p:cNvSpPr/>
            <p:nvPr/>
          </p:nvSpPr>
          <p:spPr>
            <a:xfrm>
              <a:off x="0" y="0"/>
              <a:ext cx="1457833" cy="1435481"/>
            </a:xfrm>
            <a:custGeom>
              <a:avLst/>
              <a:gdLst/>
              <a:ahLst/>
              <a:cxnLst/>
              <a:rect l="l" t="t" r="r" b="b"/>
              <a:pathLst>
                <a:path w="1457833" h="1435481">
                  <a:moveTo>
                    <a:pt x="0" y="0"/>
                  </a:moveTo>
                  <a:lnTo>
                    <a:pt x="1457833" y="0"/>
                  </a:lnTo>
                  <a:lnTo>
                    <a:pt x="1457833" y="1435481"/>
                  </a:lnTo>
                  <a:lnTo>
                    <a:pt x="0" y="1435481"/>
                  </a:lnTo>
                  <a:lnTo>
                    <a:pt x="0" y="0"/>
                  </a:lnTo>
                  <a:close/>
                </a:path>
              </a:pathLst>
            </a:custGeom>
            <a:blipFill>
              <a:blip r:embed="rId11"/>
              <a:stretch>
                <a:fillRect t="-43" r="1" b="-40"/>
              </a:stretch>
            </a:blipFill>
          </p:spPr>
        </p:sp>
      </p:grpSp>
      <p:grpSp>
        <p:nvGrpSpPr>
          <p:cNvPr id="16" name="Group 16"/>
          <p:cNvGrpSpPr/>
          <p:nvPr/>
        </p:nvGrpSpPr>
        <p:grpSpPr>
          <a:xfrm>
            <a:off x="831399" y="4952924"/>
            <a:ext cx="2694994" cy="968673"/>
            <a:chOff x="0" y="0"/>
            <a:chExt cx="3593325" cy="1291565"/>
          </a:xfrm>
        </p:grpSpPr>
        <p:sp>
          <p:nvSpPr>
            <p:cNvPr id="17" name="Freeform 17"/>
            <p:cNvSpPr/>
            <p:nvPr/>
          </p:nvSpPr>
          <p:spPr>
            <a:xfrm>
              <a:off x="0" y="0"/>
              <a:ext cx="3593338" cy="1291590"/>
            </a:xfrm>
            <a:custGeom>
              <a:avLst/>
              <a:gdLst/>
              <a:ahLst/>
              <a:cxnLst/>
              <a:rect l="l" t="t" r="r" b="b"/>
              <a:pathLst>
                <a:path w="3593338" h="1291590">
                  <a:moveTo>
                    <a:pt x="0" y="0"/>
                  </a:moveTo>
                  <a:lnTo>
                    <a:pt x="3593338" y="0"/>
                  </a:lnTo>
                  <a:lnTo>
                    <a:pt x="3593338" y="1291590"/>
                  </a:lnTo>
                  <a:lnTo>
                    <a:pt x="0" y="1291590"/>
                  </a:lnTo>
                  <a:lnTo>
                    <a:pt x="0" y="0"/>
                  </a:lnTo>
                  <a:close/>
                </a:path>
              </a:pathLst>
            </a:custGeom>
            <a:blipFill>
              <a:blip r:embed="rId12"/>
              <a:stretch>
                <a:fillRect t="-298" b="-296"/>
              </a:stretch>
            </a:blipFill>
          </p:spPr>
        </p:sp>
      </p:grpSp>
      <p:grpSp>
        <p:nvGrpSpPr>
          <p:cNvPr id="18" name="Group 18"/>
          <p:cNvGrpSpPr/>
          <p:nvPr/>
        </p:nvGrpSpPr>
        <p:grpSpPr>
          <a:xfrm>
            <a:off x="3880542" y="5266258"/>
            <a:ext cx="372818" cy="342186"/>
            <a:chOff x="0" y="0"/>
            <a:chExt cx="497091" cy="456247"/>
          </a:xfrm>
        </p:grpSpPr>
        <p:sp>
          <p:nvSpPr>
            <p:cNvPr id="19" name="Freeform 19"/>
            <p:cNvSpPr/>
            <p:nvPr/>
          </p:nvSpPr>
          <p:spPr>
            <a:xfrm>
              <a:off x="0" y="0"/>
              <a:ext cx="497078" cy="456184"/>
            </a:xfrm>
            <a:custGeom>
              <a:avLst/>
              <a:gdLst/>
              <a:ahLst/>
              <a:cxnLst/>
              <a:rect l="l" t="t" r="r" b="b"/>
              <a:pathLst>
                <a:path w="497078" h="456184">
                  <a:moveTo>
                    <a:pt x="0" y="0"/>
                  </a:moveTo>
                  <a:lnTo>
                    <a:pt x="497078" y="0"/>
                  </a:lnTo>
                  <a:lnTo>
                    <a:pt x="497078" y="456184"/>
                  </a:lnTo>
                  <a:lnTo>
                    <a:pt x="0" y="456184"/>
                  </a:lnTo>
                  <a:lnTo>
                    <a:pt x="0" y="0"/>
                  </a:lnTo>
                  <a:close/>
                </a:path>
              </a:pathLst>
            </a:custGeom>
            <a:blipFill>
              <a:blip r:embed="rId13"/>
              <a:stretch>
                <a:fillRect t="-843" r="-2" b="-857"/>
              </a:stretch>
            </a:blipFill>
          </p:spPr>
        </p:sp>
      </p:grpSp>
      <p:grpSp>
        <p:nvGrpSpPr>
          <p:cNvPr id="20" name="Group 20"/>
          <p:cNvGrpSpPr/>
          <p:nvPr/>
        </p:nvGrpSpPr>
        <p:grpSpPr>
          <a:xfrm>
            <a:off x="4576915" y="6597329"/>
            <a:ext cx="3682136" cy="846915"/>
            <a:chOff x="0" y="0"/>
            <a:chExt cx="4909515" cy="1129220"/>
          </a:xfrm>
        </p:grpSpPr>
        <p:sp>
          <p:nvSpPr>
            <p:cNvPr id="21" name="Freeform 21"/>
            <p:cNvSpPr/>
            <p:nvPr/>
          </p:nvSpPr>
          <p:spPr>
            <a:xfrm>
              <a:off x="0" y="0"/>
              <a:ext cx="4909566" cy="1129284"/>
            </a:xfrm>
            <a:custGeom>
              <a:avLst/>
              <a:gdLst/>
              <a:ahLst/>
              <a:cxnLst/>
              <a:rect l="l" t="t" r="r" b="b"/>
              <a:pathLst>
                <a:path w="4909566" h="1129284">
                  <a:moveTo>
                    <a:pt x="0" y="0"/>
                  </a:moveTo>
                  <a:lnTo>
                    <a:pt x="4909566" y="0"/>
                  </a:lnTo>
                  <a:lnTo>
                    <a:pt x="4909566" y="1129284"/>
                  </a:lnTo>
                  <a:lnTo>
                    <a:pt x="0" y="1129284"/>
                  </a:lnTo>
                  <a:lnTo>
                    <a:pt x="0" y="0"/>
                  </a:lnTo>
                  <a:close/>
                </a:path>
              </a:pathLst>
            </a:custGeom>
            <a:blipFill>
              <a:blip r:embed="rId14"/>
              <a:stretch>
                <a:fillRect t="-269" r="1" b="-265"/>
              </a:stretch>
            </a:blipFill>
          </p:spPr>
        </p:sp>
      </p:grpSp>
      <p:grpSp>
        <p:nvGrpSpPr>
          <p:cNvPr id="22" name="Group 22"/>
          <p:cNvGrpSpPr/>
          <p:nvPr/>
        </p:nvGrpSpPr>
        <p:grpSpPr>
          <a:xfrm>
            <a:off x="4416409" y="5121831"/>
            <a:ext cx="4003234" cy="630803"/>
            <a:chOff x="0" y="0"/>
            <a:chExt cx="5337645" cy="841070"/>
          </a:xfrm>
        </p:grpSpPr>
        <p:sp>
          <p:nvSpPr>
            <p:cNvPr id="23" name="Freeform 23"/>
            <p:cNvSpPr/>
            <p:nvPr/>
          </p:nvSpPr>
          <p:spPr>
            <a:xfrm>
              <a:off x="0" y="0"/>
              <a:ext cx="5337683" cy="841121"/>
            </a:xfrm>
            <a:custGeom>
              <a:avLst/>
              <a:gdLst/>
              <a:ahLst/>
              <a:cxnLst/>
              <a:rect l="l" t="t" r="r" b="b"/>
              <a:pathLst>
                <a:path w="5337683" h="841121">
                  <a:moveTo>
                    <a:pt x="0" y="0"/>
                  </a:moveTo>
                  <a:lnTo>
                    <a:pt x="5337683" y="0"/>
                  </a:lnTo>
                  <a:lnTo>
                    <a:pt x="5337683" y="841121"/>
                  </a:lnTo>
                  <a:lnTo>
                    <a:pt x="0" y="841121"/>
                  </a:lnTo>
                  <a:lnTo>
                    <a:pt x="0" y="0"/>
                  </a:lnTo>
                  <a:close/>
                </a:path>
              </a:pathLst>
            </a:custGeom>
            <a:blipFill>
              <a:blip r:embed="rId15"/>
              <a:stretch>
                <a:fillRect t="-102" b="-95"/>
              </a:stretch>
            </a:blipFill>
          </p:spPr>
        </p:sp>
      </p:grpSp>
      <p:grpSp>
        <p:nvGrpSpPr>
          <p:cNvPr id="24" name="Group 24"/>
          <p:cNvGrpSpPr/>
          <p:nvPr/>
        </p:nvGrpSpPr>
        <p:grpSpPr>
          <a:xfrm>
            <a:off x="570414" y="6433461"/>
            <a:ext cx="3216964" cy="1174785"/>
            <a:chOff x="0" y="0"/>
            <a:chExt cx="4289285" cy="1566380"/>
          </a:xfrm>
        </p:grpSpPr>
        <p:sp>
          <p:nvSpPr>
            <p:cNvPr id="25" name="Freeform 25"/>
            <p:cNvSpPr/>
            <p:nvPr/>
          </p:nvSpPr>
          <p:spPr>
            <a:xfrm>
              <a:off x="0" y="0"/>
              <a:ext cx="4289298" cy="1566418"/>
            </a:xfrm>
            <a:custGeom>
              <a:avLst/>
              <a:gdLst/>
              <a:ahLst/>
              <a:cxnLst/>
              <a:rect l="l" t="t" r="r" b="b"/>
              <a:pathLst>
                <a:path w="4289298" h="1566418">
                  <a:moveTo>
                    <a:pt x="0" y="0"/>
                  </a:moveTo>
                  <a:lnTo>
                    <a:pt x="4289298" y="0"/>
                  </a:lnTo>
                  <a:lnTo>
                    <a:pt x="4289298" y="1566418"/>
                  </a:lnTo>
                  <a:lnTo>
                    <a:pt x="0" y="1566418"/>
                  </a:lnTo>
                  <a:lnTo>
                    <a:pt x="0" y="0"/>
                  </a:lnTo>
                  <a:close/>
                </a:path>
              </a:pathLst>
            </a:custGeom>
            <a:blipFill>
              <a:blip r:embed="rId16"/>
              <a:stretch>
                <a:fillRect t="-202" b="-201"/>
              </a:stretch>
            </a:blipFill>
          </p:spPr>
        </p:sp>
      </p:grpSp>
      <p:grpSp>
        <p:nvGrpSpPr>
          <p:cNvPr id="26" name="Group 26"/>
          <p:cNvGrpSpPr/>
          <p:nvPr/>
        </p:nvGrpSpPr>
        <p:grpSpPr>
          <a:xfrm>
            <a:off x="3880542" y="6849885"/>
            <a:ext cx="372818" cy="341881"/>
            <a:chOff x="0" y="0"/>
            <a:chExt cx="497091" cy="455841"/>
          </a:xfrm>
        </p:grpSpPr>
        <p:sp>
          <p:nvSpPr>
            <p:cNvPr id="27" name="Freeform 27"/>
            <p:cNvSpPr/>
            <p:nvPr/>
          </p:nvSpPr>
          <p:spPr>
            <a:xfrm>
              <a:off x="0" y="0"/>
              <a:ext cx="497078" cy="455803"/>
            </a:xfrm>
            <a:custGeom>
              <a:avLst/>
              <a:gdLst/>
              <a:ahLst/>
              <a:cxnLst/>
              <a:rect l="l" t="t" r="r" b="b"/>
              <a:pathLst>
                <a:path w="497078" h="455803">
                  <a:moveTo>
                    <a:pt x="0" y="0"/>
                  </a:moveTo>
                  <a:lnTo>
                    <a:pt x="497078" y="0"/>
                  </a:lnTo>
                  <a:lnTo>
                    <a:pt x="497078" y="455803"/>
                  </a:lnTo>
                  <a:lnTo>
                    <a:pt x="0" y="455803"/>
                  </a:lnTo>
                  <a:lnTo>
                    <a:pt x="0" y="0"/>
                  </a:lnTo>
                  <a:close/>
                </a:path>
              </a:pathLst>
            </a:custGeom>
            <a:blipFill>
              <a:blip r:embed="rId13"/>
              <a:stretch>
                <a:fillRect t="-888" r="-2" b="-897"/>
              </a:stretch>
            </a:blipFill>
          </p:spPr>
        </p:sp>
      </p:grpSp>
      <p:grpSp>
        <p:nvGrpSpPr>
          <p:cNvPr id="28" name="Group 28"/>
          <p:cNvGrpSpPr/>
          <p:nvPr/>
        </p:nvGrpSpPr>
        <p:grpSpPr>
          <a:xfrm>
            <a:off x="1992430" y="6129290"/>
            <a:ext cx="372818" cy="342186"/>
            <a:chOff x="0" y="0"/>
            <a:chExt cx="497091" cy="456247"/>
          </a:xfrm>
        </p:grpSpPr>
        <p:sp>
          <p:nvSpPr>
            <p:cNvPr id="29" name="Freeform 29"/>
            <p:cNvSpPr/>
            <p:nvPr/>
          </p:nvSpPr>
          <p:spPr>
            <a:xfrm>
              <a:off x="0" y="0"/>
              <a:ext cx="497078" cy="456184"/>
            </a:xfrm>
            <a:custGeom>
              <a:avLst/>
              <a:gdLst/>
              <a:ahLst/>
              <a:cxnLst/>
              <a:rect l="l" t="t" r="r" b="b"/>
              <a:pathLst>
                <a:path w="497078" h="456184">
                  <a:moveTo>
                    <a:pt x="0" y="0"/>
                  </a:moveTo>
                  <a:lnTo>
                    <a:pt x="497078" y="0"/>
                  </a:lnTo>
                  <a:lnTo>
                    <a:pt x="497078" y="456184"/>
                  </a:lnTo>
                  <a:lnTo>
                    <a:pt x="0" y="456184"/>
                  </a:lnTo>
                  <a:lnTo>
                    <a:pt x="0" y="0"/>
                  </a:lnTo>
                  <a:close/>
                </a:path>
              </a:pathLst>
            </a:custGeom>
            <a:blipFill>
              <a:blip r:embed="rId13"/>
              <a:stretch>
                <a:fillRect t="-843" r="-2" b="-857"/>
              </a:stretch>
            </a:blipFill>
          </p:spPr>
        </p:sp>
      </p:grpSp>
      <p:grpSp>
        <p:nvGrpSpPr>
          <p:cNvPr id="30" name="Group 30"/>
          <p:cNvGrpSpPr/>
          <p:nvPr/>
        </p:nvGrpSpPr>
        <p:grpSpPr>
          <a:xfrm>
            <a:off x="6231550" y="5988691"/>
            <a:ext cx="372818" cy="342186"/>
            <a:chOff x="0" y="0"/>
            <a:chExt cx="497091" cy="456247"/>
          </a:xfrm>
        </p:grpSpPr>
        <p:sp>
          <p:nvSpPr>
            <p:cNvPr id="31" name="Freeform 31"/>
            <p:cNvSpPr/>
            <p:nvPr/>
          </p:nvSpPr>
          <p:spPr>
            <a:xfrm>
              <a:off x="0" y="0"/>
              <a:ext cx="497078" cy="456184"/>
            </a:xfrm>
            <a:custGeom>
              <a:avLst/>
              <a:gdLst/>
              <a:ahLst/>
              <a:cxnLst/>
              <a:rect l="l" t="t" r="r" b="b"/>
              <a:pathLst>
                <a:path w="497078" h="456184">
                  <a:moveTo>
                    <a:pt x="0" y="0"/>
                  </a:moveTo>
                  <a:lnTo>
                    <a:pt x="497078" y="0"/>
                  </a:lnTo>
                  <a:lnTo>
                    <a:pt x="497078" y="456184"/>
                  </a:lnTo>
                  <a:lnTo>
                    <a:pt x="0" y="456184"/>
                  </a:lnTo>
                  <a:lnTo>
                    <a:pt x="0" y="0"/>
                  </a:lnTo>
                  <a:close/>
                </a:path>
              </a:pathLst>
            </a:custGeom>
            <a:blipFill>
              <a:blip r:embed="rId13"/>
              <a:stretch>
                <a:fillRect t="-843" r="-2" b="-857"/>
              </a:stretch>
            </a:blipFill>
          </p:spPr>
        </p:sp>
      </p:grpSp>
      <p:sp>
        <p:nvSpPr>
          <p:cNvPr id="32" name="Freeform 32"/>
          <p:cNvSpPr/>
          <p:nvPr/>
        </p:nvSpPr>
        <p:spPr>
          <a:xfrm>
            <a:off x="849611" y="3630711"/>
            <a:ext cx="7241619" cy="807006"/>
          </a:xfrm>
          <a:custGeom>
            <a:avLst/>
            <a:gdLst/>
            <a:ahLst/>
            <a:cxnLst/>
            <a:rect l="l" t="t" r="r" b="b"/>
            <a:pathLst>
              <a:path w="7241619" h="807006">
                <a:moveTo>
                  <a:pt x="0" y="0"/>
                </a:moveTo>
                <a:lnTo>
                  <a:pt x="7241619" y="0"/>
                </a:lnTo>
                <a:lnTo>
                  <a:pt x="7241619" y="807006"/>
                </a:lnTo>
                <a:lnTo>
                  <a:pt x="0" y="807006"/>
                </a:lnTo>
                <a:lnTo>
                  <a:pt x="0" y="0"/>
                </a:lnTo>
                <a:close/>
              </a:path>
            </a:pathLst>
          </a:custGeom>
          <a:blipFill>
            <a:blip r:embed="rId17">
              <a:alphaModFix amt="34000"/>
              <a:extLst>
                <a:ext uri="{96DAC541-7B7A-43D3-8B79-37D633B846F1}">
                  <asvg:svgBlip xmlns:asvg="http://schemas.microsoft.com/office/drawing/2016/SVG/main" r:embed="rId18"/>
                </a:ext>
              </a:extLst>
            </a:blip>
            <a:stretch>
              <a:fillRect t="-1293" b="-1293"/>
            </a:stretch>
          </a:blipFill>
        </p:spPr>
      </p:sp>
      <p:grpSp>
        <p:nvGrpSpPr>
          <p:cNvPr id="33" name="Group 33"/>
          <p:cNvGrpSpPr/>
          <p:nvPr/>
        </p:nvGrpSpPr>
        <p:grpSpPr>
          <a:xfrm>
            <a:off x="8894740" y="5013512"/>
            <a:ext cx="5042106" cy="936660"/>
            <a:chOff x="0" y="0"/>
            <a:chExt cx="6722808" cy="1248880"/>
          </a:xfrm>
        </p:grpSpPr>
        <p:sp>
          <p:nvSpPr>
            <p:cNvPr id="34" name="Freeform 34"/>
            <p:cNvSpPr/>
            <p:nvPr/>
          </p:nvSpPr>
          <p:spPr>
            <a:xfrm>
              <a:off x="0" y="0"/>
              <a:ext cx="6722745" cy="1248918"/>
            </a:xfrm>
            <a:custGeom>
              <a:avLst/>
              <a:gdLst/>
              <a:ahLst/>
              <a:cxnLst/>
              <a:rect l="l" t="t" r="r" b="b"/>
              <a:pathLst>
                <a:path w="6722745" h="1248918">
                  <a:moveTo>
                    <a:pt x="0" y="0"/>
                  </a:moveTo>
                  <a:lnTo>
                    <a:pt x="6722745" y="0"/>
                  </a:lnTo>
                  <a:lnTo>
                    <a:pt x="6722745" y="1248918"/>
                  </a:lnTo>
                  <a:lnTo>
                    <a:pt x="0" y="1248918"/>
                  </a:lnTo>
                  <a:lnTo>
                    <a:pt x="0" y="0"/>
                  </a:lnTo>
                  <a:close/>
                </a:path>
              </a:pathLst>
            </a:custGeom>
            <a:blipFill>
              <a:blip r:embed="rId19"/>
              <a:stretch>
                <a:fillRect t="-7913" b="-7909"/>
              </a:stretch>
            </a:blipFill>
          </p:spPr>
        </p:sp>
      </p:grpSp>
      <p:grpSp>
        <p:nvGrpSpPr>
          <p:cNvPr id="35" name="Group 35"/>
          <p:cNvGrpSpPr/>
          <p:nvPr/>
        </p:nvGrpSpPr>
        <p:grpSpPr>
          <a:xfrm>
            <a:off x="8798690" y="7745811"/>
            <a:ext cx="3095430" cy="1539450"/>
            <a:chOff x="0" y="0"/>
            <a:chExt cx="4127240" cy="2052599"/>
          </a:xfrm>
        </p:grpSpPr>
        <p:sp>
          <p:nvSpPr>
            <p:cNvPr id="36" name="Freeform 36"/>
            <p:cNvSpPr/>
            <p:nvPr/>
          </p:nvSpPr>
          <p:spPr>
            <a:xfrm>
              <a:off x="0" y="0"/>
              <a:ext cx="4127187" cy="2052574"/>
            </a:xfrm>
            <a:custGeom>
              <a:avLst/>
              <a:gdLst/>
              <a:ahLst/>
              <a:cxnLst/>
              <a:rect l="l" t="t" r="r" b="b"/>
              <a:pathLst>
                <a:path w="4127187" h="2052574">
                  <a:moveTo>
                    <a:pt x="0" y="0"/>
                  </a:moveTo>
                  <a:lnTo>
                    <a:pt x="4127187" y="0"/>
                  </a:lnTo>
                  <a:lnTo>
                    <a:pt x="4127187" y="2052574"/>
                  </a:lnTo>
                  <a:lnTo>
                    <a:pt x="0" y="2052574"/>
                  </a:lnTo>
                  <a:lnTo>
                    <a:pt x="0" y="0"/>
                  </a:lnTo>
                  <a:close/>
                </a:path>
              </a:pathLst>
            </a:custGeom>
            <a:blipFill>
              <a:blip r:embed="rId20"/>
              <a:stretch>
                <a:fillRect l="-128101" t="-1" r="-6640"/>
              </a:stretch>
            </a:blipFill>
          </p:spPr>
        </p:sp>
      </p:grpSp>
      <p:grpSp>
        <p:nvGrpSpPr>
          <p:cNvPr id="37" name="Group 37"/>
          <p:cNvGrpSpPr/>
          <p:nvPr/>
        </p:nvGrpSpPr>
        <p:grpSpPr>
          <a:xfrm>
            <a:off x="5747652" y="8078010"/>
            <a:ext cx="2834888" cy="956767"/>
            <a:chOff x="0" y="0"/>
            <a:chExt cx="3779850" cy="1275690"/>
          </a:xfrm>
        </p:grpSpPr>
        <p:sp>
          <p:nvSpPr>
            <p:cNvPr id="38" name="Freeform 38"/>
            <p:cNvSpPr/>
            <p:nvPr/>
          </p:nvSpPr>
          <p:spPr>
            <a:xfrm>
              <a:off x="0" y="0"/>
              <a:ext cx="3779901" cy="1275715"/>
            </a:xfrm>
            <a:custGeom>
              <a:avLst/>
              <a:gdLst/>
              <a:ahLst/>
              <a:cxnLst/>
              <a:rect l="l" t="t" r="r" b="b"/>
              <a:pathLst>
                <a:path w="3779901" h="1275715">
                  <a:moveTo>
                    <a:pt x="0" y="0"/>
                  </a:moveTo>
                  <a:lnTo>
                    <a:pt x="3779901" y="0"/>
                  </a:lnTo>
                  <a:lnTo>
                    <a:pt x="3779901" y="1275715"/>
                  </a:lnTo>
                  <a:lnTo>
                    <a:pt x="0" y="1275715"/>
                  </a:lnTo>
                  <a:lnTo>
                    <a:pt x="0" y="0"/>
                  </a:lnTo>
                  <a:close/>
                </a:path>
              </a:pathLst>
            </a:custGeom>
            <a:blipFill>
              <a:blip r:embed="rId2"/>
              <a:stretch>
                <a:fillRect l="-21" r="-20" b="1"/>
              </a:stretch>
            </a:blipFill>
          </p:spPr>
        </p:sp>
      </p:grpSp>
      <p:sp>
        <p:nvSpPr>
          <p:cNvPr id="39" name="Freeform 39"/>
          <p:cNvSpPr/>
          <p:nvPr/>
        </p:nvSpPr>
        <p:spPr>
          <a:xfrm>
            <a:off x="10484700" y="3188646"/>
            <a:ext cx="3452147" cy="1563024"/>
          </a:xfrm>
          <a:custGeom>
            <a:avLst/>
            <a:gdLst/>
            <a:ahLst/>
            <a:cxnLst/>
            <a:rect l="l" t="t" r="r" b="b"/>
            <a:pathLst>
              <a:path w="3452147" h="1563024">
                <a:moveTo>
                  <a:pt x="0" y="0"/>
                </a:moveTo>
                <a:lnTo>
                  <a:pt x="3452147" y="0"/>
                </a:lnTo>
                <a:lnTo>
                  <a:pt x="3452147" y="1563024"/>
                </a:lnTo>
                <a:lnTo>
                  <a:pt x="0" y="1563024"/>
                </a:lnTo>
                <a:lnTo>
                  <a:pt x="0" y="0"/>
                </a:lnTo>
                <a:close/>
              </a:path>
            </a:pathLst>
          </a:custGeom>
          <a:blipFill>
            <a:blip r:embed="rId21"/>
            <a:stretch>
              <a:fillRect/>
            </a:stretch>
          </a:blipFill>
        </p:spPr>
      </p:sp>
      <p:sp>
        <p:nvSpPr>
          <p:cNvPr id="40" name="TextBox 40"/>
          <p:cNvSpPr txBox="1"/>
          <p:nvPr/>
        </p:nvSpPr>
        <p:spPr>
          <a:xfrm>
            <a:off x="810939" y="2138467"/>
            <a:ext cx="13743261" cy="949328"/>
          </a:xfrm>
          <a:prstGeom prst="rect">
            <a:avLst/>
          </a:prstGeom>
        </p:spPr>
        <p:txBody>
          <a:bodyPr lIns="0" tIns="0" rIns="0" bIns="0" rtlCol="0" anchor="t">
            <a:spAutoFit/>
          </a:bodyPr>
          <a:lstStyle/>
          <a:p>
            <a:pPr algn="l">
              <a:lnSpc>
                <a:spcPts val="6998"/>
              </a:lnSpc>
            </a:pPr>
            <a:r>
              <a:rPr lang="en-US" sz="4999" b="1">
                <a:solidFill>
                  <a:srgbClr val="1DB181"/>
                </a:solidFill>
                <a:latin typeface="Work Sans Bold"/>
                <a:ea typeface="Work Sans Bold"/>
                <a:cs typeface="Work Sans Bold"/>
                <a:sym typeface="Work Sans Bold"/>
              </a:rPr>
              <a:t>Bachelor of Arts and Sciences (Applied AI)</a:t>
            </a:r>
          </a:p>
        </p:txBody>
      </p:sp>
      <p:sp>
        <p:nvSpPr>
          <p:cNvPr id="41" name="TextBox 41"/>
          <p:cNvSpPr txBox="1"/>
          <p:nvPr/>
        </p:nvSpPr>
        <p:spPr>
          <a:xfrm>
            <a:off x="1204541" y="3697967"/>
            <a:ext cx="6567240" cy="653444"/>
          </a:xfrm>
          <a:prstGeom prst="rect">
            <a:avLst/>
          </a:prstGeom>
        </p:spPr>
        <p:txBody>
          <a:bodyPr lIns="0" tIns="0" rIns="0" bIns="0" rtlCol="0" anchor="t">
            <a:spAutoFit/>
          </a:bodyPr>
          <a:lstStyle/>
          <a:p>
            <a:pPr algn="l">
              <a:lnSpc>
                <a:spcPts val="4071"/>
              </a:lnSpc>
            </a:pPr>
            <a:r>
              <a:rPr lang="en-US" sz="2908">
                <a:solidFill>
                  <a:srgbClr val="275317"/>
                </a:solidFill>
                <a:latin typeface="Calibri (MS)"/>
                <a:ea typeface="Calibri (MS)"/>
                <a:cs typeface="Calibri (MS)"/>
                <a:sym typeface="Calibri (MS)"/>
              </a:rPr>
              <a:t>Interdisciplinary programme co-offered by: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4419162"/>
            <a:ext cx="12971697" cy="2343455"/>
          </a:xfrm>
          <a:prstGeom prst="rect">
            <a:avLst/>
          </a:prstGeom>
        </p:spPr>
        <p:txBody>
          <a:bodyPr lIns="0" tIns="0" rIns="0" bIns="0" rtlCol="0" anchor="t">
            <a:spAutoFit/>
          </a:bodyPr>
          <a:lstStyle/>
          <a:p>
            <a:pPr algn="l">
              <a:lnSpc>
                <a:spcPts val="9351"/>
              </a:lnSpc>
            </a:pPr>
            <a:r>
              <a:rPr lang="en-US" sz="8276" b="1">
                <a:solidFill>
                  <a:srgbClr val="1DB181"/>
                </a:solidFill>
                <a:latin typeface="Work Sans Bold"/>
                <a:ea typeface="Work Sans Bold"/>
                <a:cs typeface="Work Sans Bold"/>
                <a:sym typeface="Work Sans Bold"/>
              </a:rPr>
              <a:t>Curriculum Structure &amp; Course Selection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2874454" cy="970121"/>
            <a:chOff x="0" y="0"/>
            <a:chExt cx="3832606" cy="1293495"/>
          </a:xfrm>
        </p:grpSpPr>
        <p:sp>
          <p:nvSpPr>
            <p:cNvPr id="3" name="Freeform 3"/>
            <p:cNvSpPr/>
            <p:nvPr/>
          </p:nvSpPr>
          <p:spPr>
            <a:xfrm>
              <a:off x="0" y="0"/>
              <a:ext cx="3832606" cy="1293495"/>
            </a:xfrm>
            <a:custGeom>
              <a:avLst/>
              <a:gdLst/>
              <a:ahLst/>
              <a:cxnLst/>
              <a:rect l="l" t="t" r="r" b="b"/>
              <a:pathLst>
                <a:path w="3832606" h="1293495">
                  <a:moveTo>
                    <a:pt x="0" y="0"/>
                  </a:moveTo>
                  <a:lnTo>
                    <a:pt x="3832606" y="0"/>
                  </a:lnTo>
                  <a:lnTo>
                    <a:pt x="3832606" y="1293495"/>
                  </a:lnTo>
                  <a:lnTo>
                    <a:pt x="0" y="1293495"/>
                  </a:lnTo>
                  <a:lnTo>
                    <a:pt x="0" y="0"/>
                  </a:lnTo>
                  <a:close/>
                </a:path>
              </a:pathLst>
            </a:custGeom>
            <a:blipFill>
              <a:blip r:embed="rId2"/>
              <a:stretch>
                <a:fillRect l="-21" r="-21"/>
              </a:stretch>
            </a:blipFill>
          </p:spPr>
        </p:sp>
      </p:grpSp>
      <p:sp>
        <p:nvSpPr>
          <p:cNvPr id="4" name="Freeform 4"/>
          <p:cNvSpPr/>
          <p:nvPr/>
        </p:nvSpPr>
        <p:spPr>
          <a:xfrm>
            <a:off x="14430375" y="-397821"/>
            <a:ext cx="3984012" cy="10684821"/>
          </a:xfrm>
          <a:custGeom>
            <a:avLst/>
            <a:gdLst/>
            <a:ahLst/>
            <a:cxnLst/>
            <a:rect l="l" t="t" r="r" b="b"/>
            <a:pathLst>
              <a:path w="3984012" h="10684821">
                <a:moveTo>
                  <a:pt x="0" y="0"/>
                </a:moveTo>
                <a:lnTo>
                  <a:pt x="3984012" y="0"/>
                </a:lnTo>
                <a:lnTo>
                  <a:pt x="3984012" y="10684821"/>
                </a:lnTo>
                <a:lnTo>
                  <a:pt x="0" y="10684821"/>
                </a:lnTo>
                <a:lnTo>
                  <a:pt x="0" y="0"/>
                </a:lnTo>
                <a:close/>
              </a:path>
            </a:pathLst>
          </a:custGeom>
          <a:blipFill>
            <a:blip r:embed="rId3">
              <a:extLst>
                <a:ext uri="{96DAC541-7B7A-43D3-8B79-37D633B846F1}">
                  <asvg:svgBlip xmlns:asvg="http://schemas.microsoft.com/office/drawing/2016/SVG/main" r:embed="rId4"/>
                </a:ext>
              </a:extLst>
            </a:blip>
            <a:stretch>
              <a:fillRect l="-76" r="-76"/>
            </a:stretch>
          </a:blipFill>
        </p:spPr>
      </p:sp>
      <p:sp>
        <p:nvSpPr>
          <p:cNvPr id="5" name="Freeform 5"/>
          <p:cNvSpPr/>
          <p:nvPr/>
        </p:nvSpPr>
        <p:spPr>
          <a:xfrm>
            <a:off x="14430375" y="5143500"/>
            <a:ext cx="3857625" cy="5143500"/>
          </a:xfrm>
          <a:custGeom>
            <a:avLst/>
            <a:gdLst/>
            <a:ahLst/>
            <a:cxnLst/>
            <a:rect l="l" t="t" r="r" b="b"/>
            <a:pathLst>
              <a:path w="3857625" h="5143500">
                <a:moveTo>
                  <a:pt x="0" y="0"/>
                </a:moveTo>
                <a:lnTo>
                  <a:pt x="3857625" y="0"/>
                </a:lnTo>
                <a:lnTo>
                  <a:pt x="3857625" y="5143500"/>
                </a:lnTo>
                <a:lnTo>
                  <a:pt x="0" y="51435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5109229" y="1104300"/>
            <a:ext cx="9209532" cy="692848"/>
            <a:chOff x="0" y="0"/>
            <a:chExt cx="12279376" cy="923798"/>
          </a:xfrm>
        </p:grpSpPr>
        <p:sp>
          <p:nvSpPr>
            <p:cNvPr id="7" name="Freeform 7"/>
            <p:cNvSpPr/>
            <p:nvPr/>
          </p:nvSpPr>
          <p:spPr>
            <a:xfrm>
              <a:off x="0" y="0"/>
              <a:ext cx="12279376" cy="923798"/>
            </a:xfrm>
            <a:custGeom>
              <a:avLst/>
              <a:gdLst/>
              <a:ahLst/>
              <a:cxnLst/>
              <a:rect l="l" t="t" r="r" b="b"/>
              <a:pathLst>
                <a:path w="12279376" h="923798">
                  <a:moveTo>
                    <a:pt x="11653901" y="0"/>
                  </a:moveTo>
                  <a:cubicBezTo>
                    <a:pt x="11999341" y="0"/>
                    <a:pt x="12279376" y="206756"/>
                    <a:pt x="12279376" y="461899"/>
                  </a:cubicBezTo>
                  <a:cubicBezTo>
                    <a:pt x="12279376" y="717042"/>
                    <a:pt x="11999341" y="923798"/>
                    <a:pt x="11653901" y="923798"/>
                  </a:cubicBezTo>
                  <a:lnTo>
                    <a:pt x="625475" y="923798"/>
                  </a:lnTo>
                  <a:cubicBezTo>
                    <a:pt x="280035" y="923671"/>
                    <a:pt x="0" y="716915"/>
                    <a:pt x="0" y="461899"/>
                  </a:cubicBezTo>
                  <a:cubicBezTo>
                    <a:pt x="0" y="206883"/>
                    <a:pt x="280035" y="0"/>
                    <a:pt x="625475" y="0"/>
                  </a:cubicBezTo>
                  <a:close/>
                </a:path>
              </a:pathLst>
            </a:custGeom>
            <a:solidFill>
              <a:srgbClr val="1DB181"/>
            </a:solidFill>
          </p:spPr>
        </p:sp>
      </p:grpSp>
      <p:grpSp>
        <p:nvGrpSpPr>
          <p:cNvPr id="8" name="Group 8"/>
          <p:cNvGrpSpPr/>
          <p:nvPr/>
        </p:nvGrpSpPr>
        <p:grpSpPr>
          <a:xfrm>
            <a:off x="4648200" y="1251785"/>
            <a:ext cx="10134600" cy="797585"/>
            <a:chOff x="0" y="0"/>
            <a:chExt cx="13512800" cy="1063447"/>
          </a:xfrm>
        </p:grpSpPr>
        <p:sp>
          <p:nvSpPr>
            <p:cNvPr id="9" name="Freeform 9"/>
            <p:cNvSpPr/>
            <p:nvPr/>
          </p:nvSpPr>
          <p:spPr>
            <a:xfrm>
              <a:off x="0" y="0"/>
              <a:ext cx="13512800" cy="1063498"/>
            </a:xfrm>
            <a:custGeom>
              <a:avLst/>
              <a:gdLst/>
              <a:ahLst/>
              <a:cxnLst/>
              <a:rect l="l" t="t" r="r" b="b"/>
              <a:pathLst>
                <a:path w="13512800" h="1063498">
                  <a:moveTo>
                    <a:pt x="0" y="0"/>
                  </a:moveTo>
                  <a:lnTo>
                    <a:pt x="13512800" y="0"/>
                  </a:lnTo>
                  <a:lnTo>
                    <a:pt x="13512800" y="1063498"/>
                  </a:lnTo>
                  <a:lnTo>
                    <a:pt x="0" y="1063498"/>
                  </a:lnTo>
                  <a:close/>
                </a:path>
              </a:pathLst>
            </a:custGeom>
            <a:blipFill>
              <a:blip r:embed="rId7">
                <a:alphaModFix amt="0"/>
              </a:blip>
              <a:stretch>
                <a:fillRect t="-197406" b="-197402"/>
              </a:stretch>
            </a:blipFill>
          </p:spPr>
        </p:sp>
      </p:grpSp>
      <p:grpSp>
        <p:nvGrpSpPr>
          <p:cNvPr id="10" name="Group 10"/>
          <p:cNvGrpSpPr/>
          <p:nvPr/>
        </p:nvGrpSpPr>
        <p:grpSpPr>
          <a:xfrm>
            <a:off x="4648200" y="1201779"/>
            <a:ext cx="10134600" cy="847592"/>
            <a:chOff x="0" y="0"/>
            <a:chExt cx="13512800" cy="1130122"/>
          </a:xfrm>
        </p:grpSpPr>
        <p:sp>
          <p:nvSpPr>
            <p:cNvPr id="11" name="Freeform 11"/>
            <p:cNvSpPr/>
            <p:nvPr/>
          </p:nvSpPr>
          <p:spPr>
            <a:xfrm>
              <a:off x="0" y="0"/>
              <a:ext cx="13512800" cy="1130122"/>
            </a:xfrm>
            <a:custGeom>
              <a:avLst/>
              <a:gdLst/>
              <a:ahLst/>
              <a:cxnLst/>
              <a:rect l="l" t="t" r="r" b="b"/>
              <a:pathLst>
                <a:path w="13512800" h="1130122">
                  <a:moveTo>
                    <a:pt x="0" y="0"/>
                  </a:moveTo>
                  <a:lnTo>
                    <a:pt x="13512800" y="0"/>
                  </a:lnTo>
                  <a:lnTo>
                    <a:pt x="13512800" y="1130122"/>
                  </a:lnTo>
                  <a:lnTo>
                    <a:pt x="0" y="1130122"/>
                  </a:lnTo>
                  <a:close/>
                </a:path>
              </a:pathLst>
            </a:custGeom>
            <a:blipFill>
              <a:blip r:embed="rId8">
                <a:alphaModFix amt="0"/>
              </a:blip>
              <a:stretch>
                <a:fillRect t="-182981" b="-182981"/>
              </a:stretch>
            </a:blipFill>
          </p:spPr>
        </p:sp>
        <p:sp>
          <p:nvSpPr>
            <p:cNvPr id="12" name="TextBox 12"/>
            <p:cNvSpPr txBox="1"/>
            <p:nvPr/>
          </p:nvSpPr>
          <p:spPr>
            <a:xfrm>
              <a:off x="0" y="-66675"/>
              <a:ext cx="13512800" cy="1196797"/>
            </a:xfrm>
            <a:prstGeom prst="rect">
              <a:avLst/>
            </a:prstGeom>
          </p:spPr>
          <p:txBody>
            <a:bodyPr lIns="0" tIns="0" rIns="0" bIns="0" rtlCol="0" anchor="ctr"/>
            <a:lstStyle/>
            <a:p>
              <a:pPr algn="ctr">
                <a:lnSpc>
                  <a:spcPts val="3498"/>
                </a:lnSpc>
              </a:pPr>
              <a:r>
                <a:rPr lang="en-US" sz="2400" b="1">
                  <a:solidFill>
                    <a:srgbClr val="FFFFFF"/>
                  </a:solidFill>
                  <a:latin typeface="Work Sans Bold"/>
                  <a:ea typeface="Work Sans Bold"/>
                  <a:cs typeface="Work Sans Bold"/>
                  <a:sym typeface="Work Sans Bold"/>
                </a:rPr>
                <a:t>6224 Applied Artificial Intelligence </a:t>
              </a:r>
            </a:p>
            <a:p>
              <a:pPr algn="ctr">
                <a:lnSpc>
                  <a:spcPts val="3498"/>
                </a:lnSpc>
              </a:pPr>
              <a:endParaRPr lang="en-US" sz="2400" b="1">
                <a:solidFill>
                  <a:srgbClr val="FFFFFF"/>
                </a:solidFill>
                <a:latin typeface="Work Sans Bold"/>
                <a:ea typeface="Work Sans Bold"/>
                <a:cs typeface="Work Sans Bold"/>
                <a:sym typeface="Work Sans Bold"/>
              </a:endParaRPr>
            </a:p>
          </p:txBody>
        </p:sp>
      </p:grpSp>
      <p:sp>
        <p:nvSpPr>
          <p:cNvPr id="13" name="Freeform 13"/>
          <p:cNvSpPr/>
          <p:nvPr/>
        </p:nvSpPr>
        <p:spPr>
          <a:xfrm>
            <a:off x="4298280" y="1115968"/>
            <a:ext cx="629831" cy="669455"/>
          </a:xfrm>
          <a:custGeom>
            <a:avLst/>
            <a:gdLst/>
            <a:ahLst/>
            <a:cxnLst/>
            <a:rect l="l" t="t" r="r" b="b"/>
            <a:pathLst>
              <a:path w="629831" h="669455">
                <a:moveTo>
                  <a:pt x="0" y="0"/>
                </a:moveTo>
                <a:lnTo>
                  <a:pt x="629831" y="0"/>
                </a:lnTo>
                <a:lnTo>
                  <a:pt x="629831" y="669455"/>
                </a:lnTo>
                <a:lnTo>
                  <a:pt x="0" y="669455"/>
                </a:lnTo>
                <a:lnTo>
                  <a:pt x="0" y="0"/>
                </a:lnTo>
                <a:close/>
              </a:path>
            </a:pathLst>
          </a:custGeom>
          <a:blipFill>
            <a:blip r:embed="rId9">
              <a:extLst>
                <a:ext uri="{96DAC541-7B7A-43D3-8B79-37D633B846F1}">
                  <asvg:svgBlip xmlns:asvg="http://schemas.microsoft.com/office/drawing/2016/SVG/main" r:embed="rId10"/>
                </a:ext>
              </a:extLst>
            </a:blip>
            <a:stretch>
              <a:fillRect l="-151" r="-151"/>
            </a:stretch>
          </a:blipFill>
        </p:spPr>
      </p:sp>
      <p:sp>
        <p:nvSpPr>
          <p:cNvPr id="14" name="TextBox 14"/>
          <p:cNvSpPr txBox="1"/>
          <p:nvPr/>
        </p:nvSpPr>
        <p:spPr>
          <a:xfrm>
            <a:off x="1028700" y="2073440"/>
            <a:ext cx="7298255" cy="1246546"/>
          </a:xfrm>
          <a:prstGeom prst="rect">
            <a:avLst/>
          </a:prstGeom>
        </p:spPr>
        <p:txBody>
          <a:bodyPr lIns="0" tIns="0" rIns="0" bIns="0" rtlCol="0" anchor="t">
            <a:spAutoFit/>
          </a:bodyPr>
          <a:lstStyle/>
          <a:p>
            <a:pPr algn="l">
              <a:lnSpc>
                <a:spcPts val="9052"/>
              </a:lnSpc>
            </a:pPr>
            <a:r>
              <a:rPr lang="en-US" sz="6466" b="1">
                <a:solidFill>
                  <a:srgbClr val="1DB181"/>
                </a:solidFill>
                <a:latin typeface="Work Sans Bold"/>
                <a:ea typeface="Work Sans Bold"/>
                <a:cs typeface="Work Sans Bold"/>
                <a:sym typeface="Work Sans Bold"/>
              </a:rPr>
              <a:t>General Structure</a:t>
            </a:r>
          </a:p>
        </p:txBody>
      </p:sp>
      <p:sp>
        <p:nvSpPr>
          <p:cNvPr id="15" name="Freeform 15"/>
          <p:cNvSpPr/>
          <p:nvPr/>
        </p:nvSpPr>
        <p:spPr>
          <a:xfrm>
            <a:off x="716051" y="7314409"/>
            <a:ext cx="3580190" cy="1971999"/>
          </a:xfrm>
          <a:custGeom>
            <a:avLst/>
            <a:gdLst/>
            <a:ahLst/>
            <a:cxnLst/>
            <a:rect l="l" t="t" r="r" b="b"/>
            <a:pathLst>
              <a:path w="3580190" h="1971999">
                <a:moveTo>
                  <a:pt x="0" y="0"/>
                </a:moveTo>
                <a:lnTo>
                  <a:pt x="3580191" y="0"/>
                </a:lnTo>
                <a:lnTo>
                  <a:pt x="3580191" y="1971999"/>
                </a:lnTo>
                <a:lnTo>
                  <a:pt x="0" y="1971999"/>
                </a:lnTo>
                <a:lnTo>
                  <a:pt x="0" y="0"/>
                </a:lnTo>
                <a:close/>
              </a:path>
            </a:pathLst>
          </a:custGeom>
          <a:blipFill>
            <a:blip r:embed="rId11">
              <a:extLst>
                <a:ext uri="{96DAC541-7B7A-43D3-8B79-37D633B846F1}">
                  <asvg:svgBlip xmlns:asvg="http://schemas.microsoft.com/office/drawing/2016/SVG/main" r:embed="rId12"/>
                </a:ext>
              </a:extLst>
            </a:blip>
            <a:stretch>
              <a:fillRect t="-83" b="-83"/>
            </a:stretch>
          </a:blipFill>
        </p:spPr>
      </p:sp>
      <p:sp>
        <p:nvSpPr>
          <p:cNvPr id="16" name="Freeform 16"/>
          <p:cNvSpPr/>
          <p:nvPr/>
        </p:nvSpPr>
        <p:spPr>
          <a:xfrm>
            <a:off x="749417" y="4651886"/>
            <a:ext cx="3546358" cy="1981295"/>
          </a:xfrm>
          <a:custGeom>
            <a:avLst/>
            <a:gdLst/>
            <a:ahLst/>
            <a:cxnLst/>
            <a:rect l="l" t="t" r="r" b="b"/>
            <a:pathLst>
              <a:path w="3546358" h="1981295">
                <a:moveTo>
                  <a:pt x="0" y="0"/>
                </a:moveTo>
                <a:lnTo>
                  <a:pt x="3546358" y="0"/>
                </a:lnTo>
                <a:lnTo>
                  <a:pt x="3546358" y="1981295"/>
                </a:lnTo>
                <a:lnTo>
                  <a:pt x="0" y="1981295"/>
                </a:lnTo>
                <a:lnTo>
                  <a:pt x="0" y="0"/>
                </a:lnTo>
                <a:close/>
              </a:path>
            </a:pathLst>
          </a:custGeom>
          <a:blipFill>
            <a:blip r:embed="rId13">
              <a:extLst>
                <a:ext uri="{96DAC541-7B7A-43D3-8B79-37D633B846F1}">
                  <asvg:svgBlip xmlns:asvg="http://schemas.microsoft.com/office/drawing/2016/SVG/main" r:embed="rId14"/>
                </a:ext>
              </a:extLst>
            </a:blip>
            <a:stretch>
              <a:fillRect t="-386" b="-386"/>
            </a:stretch>
          </a:blipFill>
        </p:spPr>
      </p:sp>
      <p:sp>
        <p:nvSpPr>
          <p:cNvPr id="17" name="Freeform 17"/>
          <p:cNvSpPr/>
          <p:nvPr/>
        </p:nvSpPr>
        <p:spPr>
          <a:xfrm>
            <a:off x="5173285" y="4651886"/>
            <a:ext cx="3096749" cy="1981295"/>
          </a:xfrm>
          <a:custGeom>
            <a:avLst/>
            <a:gdLst/>
            <a:ahLst/>
            <a:cxnLst/>
            <a:rect l="l" t="t" r="r" b="b"/>
            <a:pathLst>
              <a:path w="3096749" h="1981295">
                <a:moveTo>
                  <a:pt x="0" y="0"/>
                </a:moveTo>
                <a:lnTo>
                  <a:pt x="3096749" y="0"/>
                </a:lnTo>
                <a:lnTo>
                  <a:pt x="3096749" y="1981295"/>
                </a:lnTo>
                <a:lnTo>
                  <a:pt x="0" y="1981295"/>
                </a:lnTo>
                <a:lnTo>
                  <a:pt x="0" y="0"/>
                </a:lnTo>
                <a:close/>
              </a:path>
            </a:pathLst>
          </a:custGeom>
          <a:blipFill>
            <a:blip r:embed="rId15">
              <a:extLst>
                <a:ext uri="{96DAC541-7B7A-43D3-8B79-37D633B846F1}">
                  <asvg:svgBlip xmlns:asvg="http://schemas.microsoft.com/office/drawing/2016/SVG/main" r:embed="rId16"/>
                </a:ext>
              </a:extLst>
            </a:blip>
            <a:stretch>
              <a:fillRect t="-341" b="-341"/>
            </a:stretch>
          </a:blipFill>
        </p:spPr>
      </p:sp>
      <p:sp>
        <p:nvSpPr>
          <p:cNvPr id="18" name="Freeform 18"/>
          <p:cNvSpPr/>
          <p:nvPr/>
        </p:nvSpPr>
        <p:spPr>
          <a:xfrm>
            <a:off x="8505273" y="4521584"/>
            <a:ext cx="5562848" cy="4895155"/>
          </a:xfrm>
          <a:custGeom>
            <a:avLst/>
            <a:gdLst/>
            <a:ahLst/>
            <a:cxnLst/>
            <a:rect l="l" t="t" r="r" b="b"/>
            <a:pathLst>
              <a:path w="5562848" h="4895155">
                <a:moveTo>
                  <a:pt x="0" y="0"/>
                </a:moveTo>
                <a:lnTo>
                  <a:pt x="5562847" y="0"/>
                </a:lnTo>
                <a:lnTo>
                  <a:pt x="5562847" y="4895155"/>
                </a:lnTo>
                <a:lnTo>
                  <a:pt x="0" y="4895155"/>
                </a:lnTo>
                <a:lnTo>
                  <a:pt x="0" y="0"/>
                </a:lnTo>
                <a:close/>
              </a:path>
            </a:pathLst>
          </a:custGeom>
          <a:blipFill>
            <a:blip r:embed="rId17">
              <a:extLst>
                <a:ext uri="{96DAC541-7B7A-43D3-8B79-37D633B846F1}">
                  <asvg:svgBlip xmlns:asvg="http://schemas.microsoft.com/office/drawing/2016/SVG/main" r:embed="rId18"/>
                </a:ext>
              </a:extLst>
            </a:blip>
            <a:stretch>
              <a:fillRect t="-21" b="-21"/>
            </a:stretch>
          </a:blipFill>
        </p:spPr>
      </p:sp>
      <p:grpSp>
        <p:nvGrpSpPr>
          <p:cNvPr id="19" name="Group 19"/>
          <p:cNvGrpSpPr/>
          <p:nvPr/>
        </p:nvGrpSpPr>
        <p:grpSpPr>
          <a:xfrm>
            <a:off x="4495600" y="5482704"/>
            <a:ext cx="477631" cy="447465"/>
            <a:chOff x="0" y="0"/>
            <a:chExt cx="636842" cy="596621"/>
          </a:xfrm>
        </p:grpSpPr>
        <p:sp>
          <p:nvSpPr>
            <p:cNvPr id="20" name="Freeform 20"/>
            <p:cNvSpPr/>
            <p:nvPr/>
          </p:nvSpPr>
          <p:spPr>
            <a:xfrm>
              <a:off x="0" y="0"/>
              <a:ext cx="636905" cy="596646"/>
            </a:xfrm>
            <a:custGeom>
              <a:avLst/>
              <a:gdLst/>
              <a:ahLst/>
              <a:cxnLst/>
              <a:rect l="l" t="t" r="r" b="b"/>
              <a:pathLst>
                <a:path w="636905" h="596646">
                  <a:moveTo>
                    <a:pt x="0" y="0"/>
                  </a:moveTo>
                  <a:lnTo>
                    <a:pt x="636905" y="0"/>
                  </a:lnTo>
                  <a:lnTo>
                    <a:pt x="636905" y="596646"/>
                  </a:lnTo>
                  <a:lnTo>
                    <a:pt x="0" y="596646"/>
                  </a:lnTo>
                  <a:lnTo>
                    <a:pt x="0" y="0"/>
                  </a:lnTo>
                  <a:close/>
                </a:path>
              </a:pathLst>
            </a:custGeom>
            <a:blipFill>
              <a:blip r:embed="rId19"/>
              <a:stretch>
                <a:fillRect t="-3369" r="9" b="-3367"/>
              </a:stretch>
            </a:blipFill>
          </p:spPr>
        </p:sp>
      </p:grpSp>
      <p:grpSp>
        <p:nvGrpSpPr>
          <p:cNvPr id="21" name="Group 21"/>
          <p:cNvGrpSpPr/>
          <p:nvPr/>
        </p:nvGrpSpPr>
        <p:grpSpPr>
          <a:xfrm>
            <a:off x="4497924" y="8036490"/>
            <a:ext cx="477631" cy="447475"/>
            <a:chOff x="0" y="0"/>
            <a:chExt cx="636842" cy="596633"/>
          </a:xfrm>
        </p:grpSpPr>
        <p:sp>
          <p:nvSpPr>
            <p:cNvPr id="22" name="Freeform 22"/>
            <p:cNvSpPr/>
            <p:nvPr/>
          </p:nvSpPr>
          <p:spPr>
            <a:xfrm>
              <a:off x="0" y="0"/>
              <a:ext cx="636905" cy="596646"/>
            </a:xfrm>
            <a:custGeom>
              <a:avLst/>
              <a:gdLst/>
              <a:ahLst/>
              <a:cxnLst/>
              <a:rect l="l" t="t" r="r" b="b"/>
              <a:pathLst>
                <a:path w="636905" h="596646">
                  <a:moveTo>
                    <a:pt x="0" y="0"/>
                  </a:moveTo>
                  <a:lnTo>
                    <a:pt x="636905" y="0"/>
                  </a:lnTo>
                  <a:lnTo>
                    <a:pt x="636905" y="596646"/>
                  </a:lnTo>
                  <a:lnTo>
                    <a:pt x="0" y="596646"/>
                  </a:lnTo>
                  <a:lnTo>
                    <a:pt x="0" y="0"/>
                  </a:lnTo>
                  <a:close/>
                </a:path>
              </a:pathLst>
            </a:custGeom>
            <a:blipFill>
              <a:blip r:embed="rId19"/>
              <a:stretch>
                <a:fillRect t="-3369" r="9" b="-3367"/>
              </a:stretch>
            </a:blipFill>
          </p:spPr>
        </p:sp>
      </p:grpSp>
      <p:sp>
        <p:nvSpPr>
          <p:cNvPr id="23" name="Freeform 23"/>
          <p:cNvSpPr/>
          <p:nvPr/>
        </p:nvSpPr>
        <p:spPr>
          <a:xfrm>
            <a:off x="5265306" y="7406316"/>
            <a:ext cx="3046962" cy="1880092"/>
          </a:xfrm>
          <a:custGeom>
            <a:avLst/>
            <a:gdLst/>
            <a:ahLst/>
            <a:cxnLst/>
            <a:rect l="l" t="t" r="r" b="b"/>
            <a:pathLst>
              <a:path w="3046962" h="1880092">
                <a:moveTo>
                  <a:pt x="0" y="0"/>
                </a:moveTo>
                <a:lnTo>
                  <a:pt x="3046961" y="0"/>
                </a:lnTo>
                <a:lnTo>
                  <a:pt x="3046961" y="1880092"/>
                </a:lnTo>
                <a:lnTo>
                  <a:pt x="0" y="1880092"/>
                </a:lnTo>
                <a:lnTo>
                  <a:pt x="0" y="0"/>
                </a:lnTo>
                <a:close/>
              </a:path>
            </a:pathLst>
          </a:custGeom>
          <a:blipFill>
            <a:blip r:embed="rId20">
              <a:extLst>
                <a:ext uri="{96DAC541-7B7A-43D3-8B79-37D633B846F1}">
                  <asvg:svgBlip xmlns:asvg="http://schemas.microsoft.com/office/drawing/2016/SVG/main" r:embed="rId21"/>
                </a:ext>
              </a:extLst>
            </a:blip>
            <a:stretch>
              <a:fillRect t="-138" b="-138"/>
            </a:stretch>
          </a:blipFill>
        </p:spPr>
      </p:sp>
      <p:grpSp>
        <p:nvGrpSpPr>
          <p:cNvPr id="24" name="Group 24"/>
          <p:cNvGrpSpPr/>
          <p:nvPr/>
        </p:nvGrpSpPr>
        <p:grpSpPr>
          <a:xfrm>
            <a:off x="6489554" y="6745434"/>
            <a:ext cx="468849" cy="447475"/>
            <a:chOff x="0" y="0"/>
            <a:chExt cx="625132" cy="596633"/>
          </a:xfrm>
        </p:grpSpPr>
        <p:sp>
          <p:nvSpPr>
            <p:cNvPr id="25" name="Freeform 25"/>
            <p:cNvSpPr/>
            <p:nvPr/>
          </p:nvSpPr>
          <p:spPr>
            <a:xfrm>
              <a:off x="0" y="0"/>
              <a:ext cx="625094" cy="596646"/>
            </a:xfrm>
            <a:custGeom>
              <a:avLst/>
              <a:gdLst/>
              <a:ahLst/>
              <a:cxnLst/>
              <a:rect l="l" t="t" r="r" b="b"/>
              <a:pathLst>
                <a:path w="625094" h="596646">
                  <a:moveTo>
                    <a:pt x="0" y="0"/>
                  </a:moveTo>
                  <a:lnTo>
                    <a:pt x="625094" y="0"/>
                  </a:lnTo>
                  <a:lnTo>
                    <a:pt x="625094" y="596646"/>
                  </a:lnTo>
                  <a:lnTo>
                    <a:pt x="0" y="596646"/>
                  </a:lnTo>
                  <a:lnTo>
                    <a:pt x="0" y="0"/>
                  </a:lnTo>
                  <a:close/>
                </a:path>
              </a:pathLst>
            </a:custGeom>
            <a:blipFill>
              <a:blip r:embed="rId19"/>
              <a:stretch>
                <a:fillRect t="-2388" r="-6" b="-2386"/>
              </a:stretch>
            </a:blipFill>
          </p:spPr>
        </p:sp>
      </p:grpSp>
      <p:grpSp>
        <p:nvGrpSpPr>
          <p:cNvPr id="26" name="Group 26"/>
          <p:cNvGrpSpPr/>
          <p:nvPr/>
        </p:nvGrpSpPr>
        <p:grpSpPr>
          <a:xfrm>
            <a:off x="2192912" y="6728536"/>
            <a:ext cx="468849" cy="447475"/>
            <a:chOff x="0" y="0"/>
            <a:chExt cx="625132" cy="596633"/>
          </a:xfrm>
        </p:grpSpPr>
        <p:sp>
          <p:nvSpPr>
            <p:cNvPr id="27" name="Freeform 27"/>
            <p:cNvSpPr/>
            <p:nvPr/>
          </p:nvSpPr>
          <p:spPr>
            <a:xfrm>
              <a:off x="0" y="0"/>
              <a:ext cx="625094" cy="596646"/>
            </a:xfrm>
            <a:custGeom>
              <a:avLst/>
              <a:gdLst/>
              <a:ahLst/>
              <a:cxnLst/>
              <a:rect l="l" t="t" r="r" b="b"/>
              <a:pathLst>
                <a:path w="625094" h="596646">
                  <a:moveTo>
                    <a:pt x="0" y="0"/>
                  </a:moveTo>
                  <a:lnTo>
                    <a:pt x="625094" y="0"/>
                  </a:lnTo>
                  <a:lnTo>
                    <a:pt x="625094" y="596646"/>
                  </a:lnTo>
                  <a:lnTo>
                    <a:pt x="0" y="596646"/>
                  </a:lnTo>
                  <a:lnTo>
                    <a:pt x="0" y="0"/>
                  </a:lnTo>
                  <a:close/>
                </a:path>
              </a:pathLst>
            </a:custGeom>
            <a:blipFill>
              <a:blip r:embed="rId19"/>
              <a:stretch>
                <a:fillRect t="-2388" r="-6" b="-2386"/>
              </a:stretch>
            </a:blipFill>
          </p:spPr>
        </p:sp>
      </p:grpSp>
      <p:sp>
        <p:nvSpPr>
          <p:cNvPr id="28" name="TextBox 28"/>
          <p:cNvSpPr txBox="1"/>
          <p:nvPr/>
        </p:nvSpPr>
        <p:spPr>
          <a:xfrm>
            <a:off x="8778802" y="4887668"/>
            <a:ext cx="1338082" cy="600085"/>
          </a:xfrm>
          <a:prstGeom prst="rect">
            <a:avLst/>
          </a:prstGeom>
        </p:spPr>
        <p:txBody>
          <a:bodyPr lIns="0" tIns="0" rIns="0" bIns="0" rtlCol="0" anchor="t">
            <a:spAutoFit/>
          </a:bodyPr>
          <a:lstStyle/>
          <a:p>
            <a:pPr algn="l">
              <a:lnSpc>
                <a:spcPts val="3742"/>
              </a:lnSpc>
            </a:pPr>
            <a:r>
              <a:rPr lang="en-US" sz="2673" b="1">
                <a:solidFill>
                  <a:srgbClr val="000000"/>
                </a:solidFill>
                <a:latin typeface="Calibri (MS) Bold"/>
                <a:ea typeface="Calibri (MS) Bold"/>
                <a:cs typeface="Calibri (MS) Bold"/>
                <a:sym typeface="Calibri (MS) Bold"/>
              </a:rPr>
              <a:t>Remarks:</a:t>
            </a:r>
          </a:p>
        </p:txBody>
      </p:sp>
      <p:sp>
        <p:nvSpPr>
          <p:cNvPr id="29" name="TextBox 29"/>
          <p:cNvSpPr txBox="1"/>
          <p:nvPr/>
        </p:nvSpPr>
        <p:spPr>
          <a:xfrm>
            <a:off x="3080833" y="3453336"/>
            <a:ext cx="8680390" cy="600085"/>
          </a:xfrm>
          <a:prstGeom prst="rect">
            <a:avLst/>
          </a:prstGeom>
        </p:spPr>
        <p:txBody>
          <a:bodyPr lIns="0" tIns="0" rIns="0" bIns="0" rtlCol="0" anchor="t">
            <a:spAutoFit/>
          </a:bodyPr>
          <a:lstStyle/>
          <a:p>
            <a:pPr algn="l">
              <a:lnSpc>
                <a:spcPts val="3742"/>
              </a:lnSpc>
            </a:pPr>
            <a:r>
              <a:rPr lang="en-US" sz="2673">
                <a:solidFill>
                  <a:srgbClr val="000000"/>
                </a:solidFill>
                <a:latin typeface="Calibri (MS)"/>
                <a:ea typeface="Calibri (MS)"/>
                <a:cs typeface="Calibri (MS)"/>
                <a:sym typeface="Calibri (MS)"/>
              </a:rPr>
              <a:t>Forty 6-credit courses spanning over 4 years of full-time study</a:t>
            </a:r>
          </a:p>
        </p:txBody>
      </p:sp>
      <p:sp>
        <p:nvSpPr>
          <p:cNvPr id="30" name="TextBox 30"/>
          <p:cNvSpPr txBox="1"/>
          <p:nvPr/>
        </p:nvSpPr>
        <p:spPr>
          <a:xfrm>
            <a:off x="9429893" y="6219368"/>
            <a:ext cx="3259131" cy="918467"/>
          </a:xfrm>
          <a:prstGeom prst="rect">
            <a:avLst/>
          </a:prstGeom>
        </p:spPr>
        <p:txBody>
          <a:bodyPr lIns="0" tIns="0" rIns="0" bIns="0" rtlCol="0" anchor="t">
            <a:spAutoFit/>
          </a:bodyPr>
          <a:lstStyle/>
          <a:p>
            <a:pPr algn="l">
              <a:lnSpc>
                <a:spcPts val="3256"/>
              </a:lnSpc>
            </a:pPr>
            <a:r>
              <a:rPr lang="en-US" sz="2673">
                <a:solidFill>
                  <a:srgbClr val="000000"/>
                </a:solidFill>
                <a:latin typeface="Calibri (MS)"/>
                <a:ea typeface="Calibri (MS)"/>
                <a:cs typeface="Calibri (MS)"/>
                <a:sym typeface="Calibri (MS)"/>
              </a:rPr>
              <a:t>1 course = 6 credits </a:t>
            </a:r>
          </a:p>
          <a:p>
            <a:pPr algn="l">
              <a:lnSpc>
                <a:spcPts val="3256"/>
              </a:lnSpc>
            </a:pPr>
            <a:r>
              <a:rPr lang="en-US" sz="2673">
                <a:solidFill>
                  <a:srgbClr val="000000"/>
                </a:solidFill>
                <a:latin typeface="Calibri (MS)"/>
                <a:ea typeface="Calibri (MS)"/>
                <a:cs typeface="Calibri (MS)"/>
                <a:sym typeface="Calibri (MS)"/>
              </a:rPr>
              <a:t>1 semester = 30 credits</a:t>
            </a:r>
          </a:p>
        </p:txBody>
      </p:sp>
      <p:sp>
        <p:nvSpPr>
          <p:cNvPr id="31" name="TextBox 31"/>
          <p:cNvSpPr txBox="1"/>
          <p:nvPr/>
        </p:nvSpPr>
        <p:spPr>
          <a:xfrm>
            <a:off x="11046790" y="6864582"/>
            <a:ext cx="1649130" cy="600085"/>
          </a:xfrm>
          <a:prstGeom prst="rect">
            <a:avLst/>
          </a:prstGeom>
        </p:spPr>
        <p:txBody>
          <a:bodyPr lIns="0" tIns="0" rIns="0" bIns="0" rtlCol="0" anchor="t">
            <a:spAutoFit/>
          </a:bodyPr>
          <a:lstStyle/>
          <a:p>
            <a:pPr algn="l">
              <a:lnSpc>
                <a:spcPts val="3742"/>
              </a:lnSpc>
            </a:pPr>
            <a:r>
              <a:rPr lang="en-US" sz="2673">
                <a:solidFill>
                  <a:srgbClr val="000000"/>
                </a:solidFill>
                <a:latin typeface="Calibri (MS)"/>
                <a:ea typeface="Calibri (MS)"/>
                <a:cs typeface="Calibri (MS)"/>
                <a:sym typeface="Calibri (MS)"/>
              </a:rPr>
              <a:t>= 5 courses </a:t>
            </a:r>
          </a:p>
        </p:txBody>
      </p:sp>
      <p:sp>
        <p:nvSpPr>
          <p:cNvPr id="32" name="TextBox 32"/>
          <p:cNvSpPr txBox="1"/>
          <p:nvPr/>
        </p:nvSpPr>
        <p:spPr>
          <a:xfrm>
            <a:off x="9429893" y="7275233"/>
            <a:ext cx="3167243" cy="600675"/>
          </a:xfrm>
          <a:prstGeom prst="rect">
            <a:avLst/>
          </a:prstGeom>
        </p:spPr>
        <p:txBody>
          <a:bodyPr lIns="0" tIns="0" rIns="0" bIns="0" rtlCol="0" anchor="t">
            <a:spAutoFit/>
          </a:bodyPr>
          <a:lstStyle/>
          <a:p>
            <a:pPr algn="l">
              <a:lnSpc>
                <a:spcPts val="3748"/>
              </a:lnSpc>
            </a:pPr>
            <a:r>
              <a:rPr lang="en-US" sz="2676">
                <a:solidFill>
                  <a:srgbClr val="000000"/>
                </a:solidFill>
                <a:latin typeface="Calibri (MS)"/>
                <a:ea typeface="Calibri (MS)"/>
                <a:cs typeface="Calibri (MS)"/>
                <a:sym typeface="Calibri (MS)"/>
              </a:rPr>
              <a:t>Variations are possible</a:t>
            </a:r>
          </a:p>
        </p:txBody>
      </p:sp>
      <p:sp>
        <p:nvSpPr>
          <p:cNvPr id="33" name="TextBox 33"/>
          <p:cNvSpPr txBox="1"/>
          <p:nvPr/>
        </p:nvSpPr>
        <p:spPr>
          <a:xfrm>
            <a:off x="11371717" y="7652537"/>
            <a:ext cx="1521447" cy="687800"/>
          </a:xfrm>
          <a:prstGeom prst="rect">
            <a:avLst/>
          </a:prstGeom>
        </p:spPr>
        <p:txBody>
          <a:bodyPr lIns="0" tIns="0" rIns="0" bIns="0" rtlCol="0" anchor="t">
            <a:spAutoFit/>
          </a:bodyPr>
          <a:lstStyle/>
          <a:p>
            <a:pPr algn="l">
              <a:lnSpc>
                <a:spcPts val="3742"/>
              </a:lnSpc>
            </a:pPr>
            <a:r>
              <a:rPr lang="en-US" sz="2673">
                <a:solidFill>
                  <a:srgbClr val="000000"/>
                </a:solidFill>
                <a:latin typeface="Calibri (MS)"/>
                <a:ea typeface="Calibri (MS)"/>
                <a:cs typeface="Calibri (MS)"/>
                <a:sym typeface="Calibri (MS)"/>
              </a:rPr>
              <a:t>(± credits)</a:t>
            </a:r>
          </a:p>
        </p:txBody>
      </p:sp>
      <p:sp>
        <p:nvSpPr>
          <p:cNvPr id="34" name="TextBox 34"/>
          <p:cNvSpPr txBox="1"/>
          <p:nvPr/>
        </p:nvSpPr>
        <p:spPr>
          <a:xfrm>
            <a:off x="9429893" y="8242640"/>
            <a:ext cx="4396997" cy="664502"/>
          </a:xfrm>
          <a:prstGeom prst="rect">
            <a:avLst/>
          </a:prstGeom>
        </p:spPr>
        <p:txBody>
          <a:bodyPr lIns="0" tIns="0" rIns="0" bIns="0" rtlCol="0" anchor="t">
            <a:spAutoFit/>
          </a:bodyPr>
          <a:lstStyle/>
          <a:p>
            <a:pPr algn="l">
              <a:lnSpc>
                <a:spcPts val="2571"/>
              </a:lnSpc>
            </a:pPr>
            <a:r>
              <a:rPr lang="en-US" sz="2673">
                <a:solidFill>
                  <a:srgbClr val="000000"/>
                </a:solidFill>
                <a:latin typeface="Calibri (MS)"/>
                <a:ea typeface="Calibri (MS)"/>
                <a:cs typeface="Calibri (MS)"/>
                <a:sym typeface="Calibri (MS)"/>
              </a:rPr>
              <a:t>Total number of credits CANNOT exceed 288 credits</a:t>
            </a:r>
          </a:p>
        </p:txBody>
      </p:sp>
      <p:sp>
        <p:nvSpPr>
          <p:cNvPr id="35" name="TextBox 35"/>
          <p:cNvSpPr txBox="1"/>
          <p:nvPr/>
        </p:nvSpPr>
        <p:spPr>
          <a:xfrm>
            <a:off x="8942213" y="5918587"/>
            <a:ext cx="117119" cy="257185"/>
          </a:xfrm>
          <a:prstGeom prst="rect">
            <a:avLst/>
          </a:prstGeom>
        </p:spPr>
        <p:txBody>
          <a:bodyPr lIns="0" tIns="0" rIns="0" bIns="0" rtlCol="0" anchor="t">
            <a:spAutoFit/>
          </a:bodyPr>
          <a:lstStyle/>
          <a:p>
            <a:pPr algn="l">
              <a:lnSpc>
                <a:spcPts val="1693"/>
              </a:lnSpc>
            </a:pPr>
            <a:r>
              <a:rPr lang="en-US" sz="1210">
                <a:solidFill>
                  <a:srgbClr val="000000"/>
                </a:solidFill>
                <a:latin typeface="Arimo"/>
                <a:ea typeface="Arimo"/>
                <a:cs typeface="Arimo"/>
                <a:sym typeface="Arimo"/>
              </a:rPr>
              <a:t>⚫</a:t>
            </a:r>
          </a:p>
        </p:txBody>
      </p:sp>
      <p:sp>
        <p:nvSpPr>
          <p:cNvPr id="36" name="TextBox 36"/>
          <p:cNvSpPr txBox="1"/>
          <p:nvPr/>
        </p:nvSpPr>
        <p:spPr>
          <a:xfrm>
            <a:off x="6477391" y="3861435"/>
            <a:ext cx="1819161" cy="600675"/>
          </a:xfrm>
          <a:prstGeom prst="rect">
            <a:avLst/>
          </a:prstGeom>
        </p:spPr>
        <p:txBody>
          <a:bodyPr lIns="0" tIns="0" rIns="0" bIns="0" rtlCol="0" anchor="t">
            <a:spAutoFit/>
          </a:bodyPr>
          <a:lstStyle/>
          <a:p>
            <a:pPr algn="l">
              <a:lnSpc>
                <a:spcPts val="3748"/>
              </a:lnSpc>
            </a:pPr>
            <a:r>
              <a:rPr lang="en-US" sz="2676" b="1" i="1">
                <a:solidFill>
                  <a:srgbClr val="00B050"/>
                </a:solidFill>
                <a:latin typeface="Calibri (MS) Bold Italics"/>
                <a:ea typeface="Calibri (MS) Bold Italics"/>
                <a:cs typeface="Calibri (MS) Bold Italics"/>
                <a:sym typeface="Calibri (MS) Bold Italics"/>
              </a:rPr>
              <a:t>(240</a:t>
            </a:r>
            <a:r>
              <a:rPr lang="en-US" sz="2676" b="1" i="1">
                <a:solidFill>
                  <a:srgbClr val="000000"/>
                </a:solidFill>
                <a:latin typeface="Calibri (MS) Bold Italics"/>
                <a:ea typeface="Calibri (MS) Bold Italics"/>
                <a:cs typeface="Calibri (MS) Bold Italics"/>
                <a:sym typeface="Calibri (MS) Bold Italics"/>
              </a:rPr>
              <a:t> </a:t>
            </a:r>
            <a:r>
              <a:rPr lang="en-US" sz="2676" b="1" i="1">
                <a:solidFill>
                  <a:srgbClr val="00B050"/>
                </a:solidFill>
                <a:latin typeface="Calibri (MS) Bold Italics"/>
                <a:ea typeface="Calibri (MS) Bold Italics"/>
                <a:cs typeface="Calibri (MS) Bold Italics"/>
                <a:sym typeface="Calibri (MS) Bold Italics"/>
              </a:rPr>
              <a:t>Credits)</a:t>
            </a:r>
          </a:p>
        </p:txBody>
      </p:sp>
      <p:sp>
        <p:nvSpPr>
          <p:cNvPr id="37" name="TextBox 37"/>
          <p:cNvSpPr txBox="1"/>
          <p:nvPr/>
        </p:nvSpPr>
        <p:spPr>
          <a:xfrm>
            <a:off x="9429893" y="5711962"/>
            <a:ext cx="4153843" cy="551307"/>
          </a:xfrm>
          <a:prstGeom prst="rect">
            <a:avLst/>
          </a:prstGeom>
        </p:spPr>
        <p:txBody>
          <a:bodyPr lIns="0" tIns="0" rIns="0" bIns="0" rtlCol="0" anchor="t">
            <a:spAutoFit/>
          </a:bodyPr>
          <a:lstStyle/>
          <a:p>
            <a:pPr algn="l">
              <a:lnSpc>
                <a:spcPts val="3748"/>
              </a:lnSpc>
            </a:pPr>
            <a:r>
              <a:rPr lang="en-US" sz="2676">
                <a:solidFill>
                  <a:srgbClr val="000000"/>
                </a:solidFill>
                <a:latin typeface="Calibri (MS)"/>
                <a:ea typeface="Calibri (MS)"/>
                <a:cs typeface="Calibri (MS)"/>
                <a:sym typeface="Calibri (MS)"/>
              </a:rPr>
              <a:t>Programme Core: MUST take</a:t>
            </a:r>
          </a:p>
        </p:txBody>
      </p:sp>
      <p:sp>
        <p:nvSpPr>
          <p:cNvPr id="38" name="TextBox 38"/>
          <p:cNvSpPr txBox="1"/>
          <p:nvPr/>
        </p:nvSpPr>
        <p:spPr>
          <a:xfrm>
            <a:off x="8942213" y="6331001"/>
            <a:ext cx="116738" cy="256594"/>
          </a:xfrm>
          <a:prstGeom prst="rect">
            <a:avLst/>
          </a:prstGeom>
        </p:spPr>
        <p:txBody>
          <a:bodyPr lIns="0" tIns="0" rIns="0" bIns="0" rtlCol="0" anchor="t">
            <a:spAutoFit/>
          </a:bodyPr>
          <a:lstStyle/>
          <a:p>
            <a:pPr algn="l">
              <a:lnSpc>
                <a:spcPts val="1688"/>
              </a:lnSpc>
            </a:pPr>
            <a:r>
              <a:rPr lang="en-US" sz="1205">
                <a:solidFill>
                  <a:srgbClr val="000000"/>
                </a:solidFill>
                <a:latin typeface="Arimo"/>
                <a:ea typeface="Arimo"/>
                <a:cs typeface="Arimo"/>
                <a:sym typeface="Arimo"/>
              </a:rPr>
              <a:t>⚫</a:t>
            </a:r>
          </a:p>
        </p:txBody>
      </p:sp>
      <p:sp>
        <p:nvSpPr>
          <p:cNvPr id="39" name="TextBox 39"/>
          <p:cNvSpPr txBox="1"/>
          <p:nvPr/>
        </p:nvSpPr>
        <p:spPr>
          <a:xfrm>
            <a:off x="8942213" y="6744633"/>
            <a:ext cx="116738" cy="256594"/>
          </a:xfrm>
          <a:prstGeom prst="rect">
            <a:avLst/>
          </a:prstGeom>
        </p:spPr>
        <p:txBody>
          <a:bodyPr lIns="0" tIns="0" rIns="0" bIns="0" rtlCol="0" anchor="t">
            <a:spAutoFit/>
          </a:bodyPr>
          <a:lstStyle/>
          <a:p>
            <a:pPr algn="l">
              <a:lnSpc>
                <a:spcPts val="1688"/>
              </a:lnSpc>
            </a:pPr>
            <a:r>
              <a:rPr lang="en-US" sz="1205">
                <a:solidFill>
                  <a:srgbClr val="000000"/>
                </a:solidFill>
                <a:latin typeface="Arimo"/>
                <a:ea typeface="Arimo"/>
                <a:cs typeface="Arimo"/>
                <a:sym typeface="Arimo"/>
              </a:rPr>
              <a:t>⚫</a:t>
            </a:r>
          </a:p>
        </p:txBody>
      </p:sp>
      <p:sp>
        <p:nvSpPr>
          <p:cNvPr id="40" name="TextBox 40"/>
          <p:cNvSpPr txBox="1"/>
          <p:nvPr/>
        </p:nvSpPr>
        <p:spPr>
          <a:xfrm>
            <a:off x="8942213" y="7482545"/>
            <a:ext cx="116738" cy="256594"/>
          </a:xfrm>
          <a:prstGeom prst="rect">
            <a:avLst/>
          </a:prstGeom>
        </p:spPr>
        <p:txBody>
          <a:bodyPr lIns="0" tIns="0" rIns="0" bIns="0" rtlCol="0" anchor="t">
            <a:spAutoFit/>
          </a:bodyPr>
          <a:lstStyle/>
          <a:p>
            <a:pPr algn="l">
              <a:lnSpc>
                <a:spcPts val="1688"/>
              </a:lnSpc>
            </a:pPr>
            <a:r>
              <a:rPr lang="en-US" sz="1205">
                <a:solidFill>
                  <a:srgbClr val="000000"/>
                </a:solidFill>
                <a:latin typeface="Arimo"/>
                <a:ea typeface="Arimo"/>
                <a:cs typeface="Arimo"/>
                <a:sym typeface="Arimo"/>
              </a:rPr>
              <a:t>⚫</a:t>
            </a:r>
          </a:p>
        </p:txBody>
      </p:sp>
      <p:sp>
        <p:nvSpPr>
          <p:cNvPr id="41" name="TextBox 41"/>
          <p:cNvSpPr txBox="1"/>
          <p:nvPr/>
        </p:nvSpPr>
        <p:spPr>
          <a:xfrm>
            <a:off x="8942213" y="8220942"/>
            <a:ext cx="116738" cy="256594"/>
          </a:xfrm>
          <a:prstGeom prst="rect">
            <a:avLst/>
          </a:prstGeom>
        </p:spPr>
        <p:txBody>
          <a:bodyPr lIns="0" tIns="0" rIns="0" bIns="0" rtlCol="0" anchor="t">
            <a:spAutoFit/>
          </a:bodyPr>
          <a:lstStyle/>
          <a:p>
            <a:pPr algn="l">
              <a:lnSpc>
                <a:spcPts val="1688"/>
              </a:lnSpc>
            </a:pPr>
            <a:r>
              <a:rPr lang="en-US" sz="1205">
                <a:solidFill>
                  <a:srgbClr val="000000"/>
                </a:solidFill>
                <a:latin typeface="Arimo"/>
                <a:ea typeface="Arimo"/>
                <a:cs typeface="Arimo"/>
                <a:sym typeface="Arimo"/>
              </a:rPr>
              <a:t>⚫</a:t>
            </a:r>
          </a:p>
        </p:txBody>
      </p:sp>
      <p:sp>
        <p:nvSpPr>
          <p:cNvPr id="42" name="TextBox 42"/>
          <p:cNvSpPr txBox="1"/>
          <p:nvPr/>
        </p:nvSpPr>
        <p:spPr>
          <a:xfrm>
            <a:off x="749417" y="4786008"/>
            <a:ext cx="3493827" cy="338080"/>
          </a:xfrm>
          <a:prstGeom prst="rect">
            <a:avLst/>
          </a:prstGeom>
        </p:spPr>
        <p:txBody>
          <a:bodyPr lIns="0" tIns="0" rIns="0" bIns="0" rtlCol="0" anchor="t">
            <a:spAutoFit/>
          </a:bodyPr>
          <a:lstStyle/>
          <a:p>
            <a:pPr algn="ctr">
              <a:lnSpc>
                <a:spcPts val="2562"/>
              </a:lnSpc>
            </a:pPr>
            <a:r>
              <a:rPr lang="en-US" sz="2135" b="1">
                <a:solidFill>
                  <a:srgbClr val="016737"/>
                </a:solidFill>
                <a:latin typeface="Arial Bold"/>
                <a:ea typeface="Arial Bold"/>
                <a:cs typeface="Arial Bold"/>
                <a:sym typeface="Arial Bold"/>
              </a:rPr>
              <a:t>UNIVERSITY EDUCATION</a:t>
            </a:r>
          </a:p>
        </p:txBody>
      </p:sp>
      <p:sp>
        <p:nvSpPr>
          <p:cNvPr id="43" name="TextBox 43"/>
          <p:cNvSpPr txBox="1"/>
          <p:nvPr/>
        </p:nvSpPr>
        <p:spPr>
          <a:xfrm>
            <a:off x="685800" y="7419242"/>
            <a:ext cx="3605794" cy="338080"/>
          </a:xfrm>
          <a:prstGeom prst="rect">
            <a:avLst/>
          </a:prstGeom>
        </p:spPr>
        <p:txBody>
          <a:bodyPr lIns="0" tIns="0" rIns="0" bIns="0" rtlCol="0" anchor="t">
            <a:spAutoFit/>
          </a:bodyPr>
          <a:lstStyle/>
          <a:p>
            <a:pPr algn="ctr">
              <a:lnSpc>
                <a:spcPts val="2562"/>
              </a:lnSpc>
            </a:pPr>
            <a:r>
              <a:rPr lang="en-US" sz="2135" b="1">
                <a:solidFill>
                  <a:srgbClr val="016737"/>
                </a:solidFill>
                <a:latin typeface="Arial Bold"/>
                <a:ea typeface="Arial Bold"/>
                <a:cs typeface="Arial Bold"/>
                <a:sym typeface="Arial Bold"/>
              </a:rPr>
              <a:t>PROGRAMME CORE</a:t>
            </a:r>
          </a:p>
        </p:txBody>
      </p:sp>
      <p:sp>
        <p:nvSpPr>
          <p:cNvPr id="44" name="TextBox 44"/>
          <p:cNvSpPr txBox="1"/>
          <p:nvPr/>
        </p:nvSpPr>
        <p:spPr>
          <a:xfrm>
            <a:off x="5265306" y="8046587"/>
            <a:ext cx="3031255" cy="754637"/>
          </a:xfrm>
          <a:prstGeom prst="rect">
            <a:avLst/>
          </a:prstGeom>
        </p:spPr>
        <p:txBody>
          <a:bodyPr lIns="0" tIns="0" rIns="0" bIns="0" rtlCol="0" anchor="t">
            <a:spAutoFit/>
          </a:bodyPr>
          <a:lstStyle/>
          <a:p>
            <a:pPr algn="ctr">
              <a:lnSpc>
                <a:spcPts val="2989"/>
              </a:lnSpc>
            </a:pPr>
            <a:r>
              <a:rPr lang="en-US" sz="2400" b="1" spc="4">
                <a:solidFill>
                  <a:srgbClr val="016737"/>
                </a:solidFill>
                <a:latin typeface="Arial Bold"/>
                <a:ea typeface="Arial Bold"/>
                <a:cs typeface="Arial Bold"/>
                <a:sym typeface="Arial Bold"/>
              </a:rPr>
              <a:t>CORE COURSES</a:t>
            </a:r>
          </a:p>
          <a:p>
            <a:pPr algn="ctr">
              <a:lnSpc>
                <a:spcPts val="2988"/>
              </a:lnSpc>
            </a:pPr>
            <a:r>
              <a:rPr lang="en-US" sz="2135" b="1" spc="3">
                <a:solidFill>
                  <a:srgbClr val="FF0000"/>
                </a:solidFill>
                <a:latin typeface="Arial Bold"/>
                <a:ea typeface="Arial Bold"/>
                <a:cs typeface="Arial Bold"/>
                <a:sym typeface="Arial Bold"/>
              </a:rPr>
              <a:t> </a:t>
            </a:r>
          </a:p>
        </p:txBody>
      </p:sp>
      <p:sp>
        <p:nvSpPr>
          <p:cNvPr id="45" name="TextBox 45"/>
          <p:cNvSpPr txBox="1"/>
          <p:nvPr/>
        </p:nvSpPr>
        <p:spPr>
          <a:xfrm>
            <a:off x="5748052" y="4880496"/>
            <a:ext cx="2048856" cy="1346816"/>
          </a:xfrm>
          <a:prstGeom prst="rect">
            <a:avLst/>
          </a:prstGeom>
        </p:spPr>
        <p:txBody>
          <a:bodyPr lIns="0" tIns="0" rIns="0" bIns="0" rtlCol="0" anchor="t">
            <a:spAutoFit/>
          </a:bodyPr>
          <a:lstStyle/>
          <a:p>
            <a:pPr algn="ctr">
              <a:lnSpc>
                <a:spcPts val="2562"/>
              </a:lnSpc>
            </a:pPr>
            <a:r>
              <a:rPr lang="en-US" sz="2135" b="1">
                <a:solidFill>
                  <a:srgbClr val="016737"/>
                </a:solidFill>
                <a:latin typeface="Arial Bold"/>
                <a:ea typeface="Arial Bold"/>
                <a:cs typeface="Arial Bold"/>
                <a:sym typeface="Arial Bold"/>
              </a:rPr>
              <a:t>2ⁿᵈ MAJOR / MINOR(S) / ELECTIVES</a:t>
            </a:r>
          </a:p>
          <a:p>
            <a:pPr algn="ctr">
              <a:lnSpc>
                <a:spcPts val="2988"/>
              </a:lnSpc>
            </a:pPr>
            <a:r>
              <a:rPr lang="en-US" sz="2135" b="1">
                <a:solidFill>
                  <a:srgbClr val="016737"/>
                </a:solidFill>
                <a:latin typeface="Arial Bold"/>
                <a:ea typeface="Arial Bold"/>
                <a:cs typeface="Arial Bold"/>
                <a:sym typeface="Arial Bold"/>
              </a:rPr>
              <a:t> </a:t>
            </a:r>
          </a:p>
        </p:txBody>
      </p:sp>
      <p:sp>
        <p:nvSpPr>
          <p:cNvPr id="46" name="TextBox 46"/>
          <p:cNvSpPr txBox="1"/>
          <p:nvPr/>
        </p:nvSpPr>
        <p:spPr>
          <a:xfrm>
            <a:off x="6407810" y="7679026"/>
            <a:ext cx="887359" cy="385858"/>
          </a:xfrm>
          <a:prstGeom prst="rect">
            <a:avLst/>
          </a:prstGeom>
        </p:spPr>
        <p:txBody>
          <a:bodyPr lIns="0" tIns="0" rIns="0" bIns="0" rtlCol="0" anchor="t">
            <a:spAutoFit/>
          </a:bodyPr>
          <a:lstStyle/>
          <a:p>
            <a:pPr algn="ctr">
              <a:lnSpc>
                <a:spcPts val="2983"/>
              </a:lnSpc>
            </a:pPr>
            <a:r>
              <a:rPr lang="en-US" sz="2400" b="1">
                <a:solidFill>
                  <a:srgbClr val="016737"/>
                </a:solidFill>
                <a:latin typeface="Arial Bold"/>
                <a:ea typeface="Arial Bold"/>
                <a:cs typeface="Arial Bold"/>
                <a:sym typeface="Arial Bold"/>
              </a:rPr>
              <a:t>BASc </a:t>
            </a:r>
          </a:p>
        </p:txBody>
      </p:sp>
      <p:sp>
        <p:nvSpPr>
          <p:cNvPr id="47" name="TextBox 47"/>
          <p:cNvSpPr txBox="1"/>
          <p:nvPr/>
        </p:nvSpPr>
        <p:spPr>
          <a:xfrm>
            <a:off x="1139628" y="5105762"/>
            <a:ext cx="2796359" cy="1027481"/>
          </a:xfrm>
          <a:prstGeom prst="rect">
            <a:avLst/>
          </a:prstGeom>
        </p:spPr>
        <p:txBody>
          <a:bodyPr lIns="0" tIns="0" rIns="0" bIns="0" rtlCol="0" anchor="t">
            <a:spAutoFit/>
          </a:bodyPr>
          <a:lstStyle/>
          <a:p>
            <a:pPr marL="220669" lvl="1" indent="-110334" algn="l">
              <a:lnSpc>
                <a:spcPts val="2561"/>
              </a:lnSpc>
              <a:buFont typeface="Arial"/>
              <a:buChar char="•"/>
            </a:pPr>
            <a:r>
              <a:rPr lang="en-US" sz="1829">
                <a:solidFill>
                  <a:srgbClr val="000000"/>
                </a:solidFill>
                <a:latin typeface="Arial"/>
                <a:ea typeface="Arial"/>
                <a:cs typeface="Arial"/>
                <a:sym typeface="Arial"/>
              </a:rPr>
              <a:t>Language Courses</a:t>
            </a:r>
          </a:p>
          <a:p>
            <a:pPr marL="220669" lvl="1" indent="-110334" algn="l">
              <a:lnSpc>
                <a:spcPts val="2561"/>
              </a:lnSpc>
              <a:buFont typeface="Arial"/>
              <a:buChar char="•"/>
            </a:pPr>
            <a:r>
              <a:rPr lang="en-US" sz="1829">
                <a:solidFill>
                  <a:srgbClr val="000000"/>
                </a:solidFill>
                <a:latin typeface="Arial"/>
                <a:ea typeface="Arial"/>
                <a:cs typeface="Arial"/>
                <a:sym typeface="Arial"/>
              </a:rPr>
              <a:t>Common Core Courses</a:t>
            </a:r>
          </a:p>
          <a:p>
            <a:pPr marL="220669" lvl="1" indent="-110334" algn="l">
              <a:lnSpc>
                <a:spcPts val="2561"/>
              </a:lnSpc>
              <a:buFont typeface="Arial"/>
              <a:buChar char="•"/>
            </a:pPr>
            <a:r>
              <a:rPr lang="en-US" sz="1829">
                <a:solidFill>
                  <a:srgbClr val="000000"/>
                </a:solidFill>
                <a:latin typeface="Arial"/>
                <a:ea typeface="Arial"/>
                <a:cs typeface="Arial"/>
                <a:sym typeface="Arial"/>
              </a:rPr>
              <a:t>AI Literacy Courses</a:t>
            </a:r>
          </a:p>
        </p:txBody>
      </p:sp>
      <p:sp>
        <p:nvSpPr>
          <p:cNvPr id="48" name="TextBox 48"/>
          <p:cNvSpPr txBox="1"/>
          <p:nvPr/>
        </p:nvSpPr>
        <p:spPr>
          <a:xfrm>
            <a:off x="1102157" y="7791450"/>
            <a:ext cx="2694203" cy="1130446"/>
          </a:xfrm>
          <a:prstGeom prst="rect">
            <a:avLst/>
          </a:prstGeom>
        </p:spPr>
        <p:txBody>
          <a:bodyPr lIns="0" tIns="0" rIns="0" bIns="0" rtlCol="0" anchor="t">
            <a:spAutoFit/>
          </a:bodyPr>
          <a:lstStyle/>
          <a:p>
            <a:pPr marL="220669" lvl="1" indent="-110334" algn="l">
              <a:lnSpc>
                <a:spcPts val="2191"/>
              </a:lnSpc>
              <a:buFont typeface="Arial"/>
              <a:buChar char="•"/>
            </a:pPr>
            <a:r>
              <a:rPr lang="en-US" sz="1829">
                <a:solidFill>
                  <a:srgbClr val="000000"/>
                </a:solidFill>
                <a:latin typeface="Arial"/>
                <a:ea typeface="Arial"/>
                <a:cs typeface="Arial"/>
                <a:sym typeface="Arial"/>
              </a:rPr>
              <a:t>Core Courses</a:t>
            </a:r>
          </a:p>
          <a:p>
            <a:pPr marL="220669" lvl="1" indent="-110334" algn="l">
              <a:lnSpc>
                <a:spcPts val="2191"/>
              </a:lnSpc>
              <a:buFont typeface="Arial"/>
              <a:buChar char="•"/>
            </a:pPr>
            <a:r>
              <a:rPr lang="en-US" sz="1829">
                <a:solidFill>
                  <a:srgbClr val="000000"/>
                </a:solidFill>
                <a:latin typeface="Arial"/>
                <a:ea typeface="Arial"/>
                <a:cs typeface="Arial"/>
                <a:sym typeface="Arial"/>
              </a:rPr>
              <a:t>Concentration</a:t>
            </a:r>
          </a:p>
          <a:p>
            <a:pPr marL="220669" lvl="1" indent="-110334" algn="l">
              <a:lnSpc>
                <a:spcPts val="2191"/>
              </a:lnSpc>
              <a:buFont typeface="Arial"/>
              <a:buChar char="•"/>
            </a:pPr>
            <a:r>
              <a:rPr lang="en-US" sz="1829">
                <a:solidFill>
                  <a:srgbClr val="000000"/>
                </a:solidFill>
                <a:latin typeface="Arial"/>
                <a:ea typeface="Arial"/>
                <a:cs typeface="Arial"/>
                <a:sym typeface="Arial"/>
              </a:rPr>
              <a:t>Electives </a:t>
            </a:r>
          </a:p>
          <a:p>
            <a:pPr marL="220669" lvl="1" indent="-110334" algn="l">
              <a:lnSpc>
                <a:spcPts val="2191"/>
              </a:lnSpc>
              <a:buFont typeface="Arial"/>
              <a:buChar char="•"/>
            </a:pPr>
            <a:r>
              <a:rPr lang="en-US" sz="1829">
                <a:solidFill>
                  <a:srgbClr val="000000"/>
                </a:solidFill>
                <a:latin typeface="Arial"/>
                <a:ea typeface="Arial"/>
                <a:cs typeface="Arial"/>
                <a:sym typeface="Arial"/>
              </a:rPr>
              <a:t>Capstone Course</a:t>
            </a:r>
          </a:p>
        </p:txBody>
      </p:sp>
      <p:sp>
        <p:nvSpPr>
          <p:cNvPr id="49" name="TextBox 49"/>
          <p:cNvSpPr txBox="1"/>
          <p:nvPr/>
        </p:nvSpPr>
        <p:spPr>
          <a:xfrm>
            <a:off x="1879283" y="8881472"/>
            <a:ext cx="1257290" cy="388325"/>
          </a:xfrm>
          <a:prstGeom prst="rect">
            <a:avLst/>
          </a:prstGeom>
        </p:spPr>
        <p:txBody>
          <a:bodyPr lIns="0" tIns="0" rIns="0" bIns="0" rtlCol="0" anchor="t">
            <a:spAutoFit/>
          </a:bodyPr>
          <a:lstStyle/>
          <a:p>
            <a:pPr algn="l">
              <a:lnSpc>
                <a:spcPts val="2561"/>
              </a:lnSpc>
            </a:pPr>
            <a:r>
              <a:rPr lang="en-US" sz="1829" b="1" i="1">
                <a:solidFill>
                  <a:srgbClr val="7F7F7F"/>
                </a:solidFill>
                <a:latin typeface="Arial Bold Italics"/>
                <a:ea typeface="Arial Bold Italics"/>
                <a:cs typeface="Arial Bold Italics"/>
                <a:sym typeface="Arial Bold Italics"/>
              </a:rPr>
              <a:t>(96</a:t>
            </a:r>
            <a:r>
              <a:rPr lang="en-US" sz="1829" b="1" i="1">
                <a:solidFill>
                  <a:srgbClr val="000000"/>
                </a:solidFill>
                <a:latin typeface="Arial Bold Italics"/>
                <a:ea typeface="Arial Bold Italics"/>
                <a:cs typeface="Arial Bold Italics"/>
                <a:sym typeface="Arial Bold Italics"/>
              </a:rPr>
              <a:t> </a:t>
            </a:r>
            <a:r>
              <a:rPr lang="en-US" sz="1829" b="1" i="1">
                <a:solidFill>
                  <a:srgbClr val="7F7F7F"/>
                </a:solidFill>
                <a:latin typeface="Arial Bold Italics"/>
                <a:ea typeface="Arial Bold Italics"/>
                <a:cs typeface="Arial Bold Italics"/>
                <a:sym typeface="Arial Bold Italics"/>
              </a:rPr>
              <a:t>credits)</a:t>
            </a:r>
          </a:p>
        </p:txBody>
      </p:sp>
      <p:sp>
        <p:nvSpPr>
          <p:cNvPr id="50" name="TextBox 50"/>
          <p:cNvSpPr txBox="1"/>
          <p:nvPr/>
        </p:nvSpPr>
        <p:spPr>
          <a:xfrm>
            <a:off x="1902790" y="6090133"/>
            <a:ext cx="1257290" cy="388325"/>
          </a:xfrm>
          <a:prstGeom prst="rect">
            <a:avLst/>
          </a:prstGeom>
        </p:spPr>
        <p:txBody>
          <a:bodyPr lIns="0" tIns="0" rIns="0" bIns="0" rtlCol="0" anchor="t">
            <a:spAutoFit/>
          </a:bodyPr>
          <a:lstStyle/>
          <a:p>
            <a:pPr algn="l">
              <a:lnSpc>
                <a:spcPts val="2561"/>
              </a:lnSpc>
            </a:pPr>
            <a:r>
              <a:rPr lang="en-US" sz="1829" b="1" i="1">
                <a:solidFill>
                  <a:srgbClr val="7F7F7F"/>
                </a:solidFill>
                <a:latin typeface="Arial Bold Italics"/>
                <a:ea typeface="Arial Bold Italics"/>
                <a:cs typeface="Arial Bold Italics"/>
                <a:sym typeface="Arial Bold Italics"/>
              </a:rPr>
              <a:t>(42</a:t>
            </a:r>
            <a:r>
              <a:rPr lang="en-US" sz="1829" b="1" i="1">
                <a:solidFill>
                  <a:srgbClr val="000000"/>
                </a:solidFill>
                <a:latin typeface="Arial Bold Italics"/>
                <a:ea typeface="Arial Bold Italics"/>
                <a:cs typeface="Arial Bold Italics"/>
                <a:sym typeface="Arial Bold Italics"/>
              </a:rPr>
              <a:t> </a:t>
            </a:r>
            <a:r>
              <a:rPr lang="en-US" sz="1829" b="1" i="1">
                <a:solidFill>
                  <a:srgbClr val="7F7F7F"/>
                </a:solidFill>
                <a:latin typeface="Arial Bold Italics"/>
                <a:ea typeface="Arial Bold Italics"/>
                <a:cs typeface="Arial Bold Italics"/>
                <a:sym typeface="Arial Bold Italics"/>
              </a:rPr>
              <a:t>credits)</a:t>
            </a:r>
          </a:p>
        </p:txBody>
      </p:sp>
      <p:sp>
        <p:nvSpPr>
          <p:cNvPr id="51" name="TextBox 51"/>
          <p:cNvSpPr txBox="1"/>
          <p:nvPr/>
        </p:nvSpPr>
        <p:spPr>
          <a:xfrm>
            <a:off x="6160141" y="5924550"/>
            <a:ext cx="1257290" cy="388325"/>
          </a:xfrm>
          <a:prstGeom prst="rect">
            <a:avLst/>
          </a:prstGeom>
        </p:spPr>
        <p:txBody>
          <a:bodyPr lIns="0" tIns="0" rIns="0" bIns="0" rtlCol="0" anchor="t">
            <a:spAutoFit/>
          </a:bodyPr>
          <a:lstStyle/>
          <a:p>
            <a:pPr algn="l">
              <a:lnSpc>
                <a:spcPts val="2561"/>
              </a:lnSpc>
            </a:pPr>
            <a:r>
              <a:rPr lang="en-US" sz="1829" b="1" i="1">
                <a:solidFill>
                  <a:srgbClr val="7F7F7F"/>
                </a:solidFill>
                <a:latin typeface="Arial Bold Italics"/>
                <a:ea typeface="Arial Bold Italics"/>
                <a:cs typeface="Arial Bold Italics"/>
                <a:sym typeface="Arial Bold Italics"/>
              </a:rPr>
              <a:t>(84</a:t>
            </a:r>
            <a:r>
              <a:rPr lang="en-US" sz="1829" b="1" i="1">
                <a:solidFill>
                  <a:srgbClr val="000000"/>
                </a:solidFill>
                <a:latin typeface="Arial Bold Italics"/>
                <a:ea typeface="Arial Bold Italics"/>
                <a:cs typeface="Arial Bold Italics"/>
                <a:sym typeface="Arial Bold Italics"/>
              </a:rPr>
              <a:t> </a:t>
            </a:r>
            <a:r>
              <a:rPr lang="en-US" sz="1829" b="1" i="1">
                <a:solidFill>
                  <a:srgbClr val="7F7F7F"/>
                </a:solidFill>
                <a:latin typeface="Arial Bold Italics"/>
                <a:ea typeface="Arial Bold Italics"/>
                <a:cs typeface="Arial Bold Italics"/>
                <a:sym typeface="Arial Bold Italics"/>
              </a:rPr>
              <a:t>credits)</a:t>
            </a:r>
          </a:p>
        </p:txBody>
      </p:sp>
      <p:sp>
        <p:nvSpPr>
          <p:cNvPr id="52" name="TextBox 52"/>
          <p:cNvSpPr txBox="1"/>
          <p:nvPr/>
        </p:nvSpPr>
        <p:spPr>
          <a:xfrm>
            <a:off x="6189916" y="8376285"/>
            <a:ext cx="1257290" cy="388325"/>
          </a:xfrm>
          <a:prstGeom prst="rect">
            <a:avLst/>
          </a:prstGeom>
        </p:spPr>
        <p:txBody>
          <a:bodyPr lIns="0" tIns="0" rIns="0" bIns="0" rtlCol="0" anchor="t">
            <a:spAutoFit/>
          </a:bodyPr>
          <a:lstStyle/>
          <a:p>
            <a:pPr algn="l">
              <a:lnSpc>
                <a:spcPts val="2561"/>
              </a:lnSpc>
            </a:pPr>
            <a:r>
              <a:rPr lang="en-US" sz="1829" b="1" i="1">
                <a:solidFill>
                  <a:srgbClr val="7F7F7F"/>
                </a:solidFill>
                <a:latin typeface="Arial Bold Italics"/>
                <a:ea typeface="Arial Bold Italics"/>
                <a:cs typeface="Arial Bold Italics"/>
                <a:sym typeface="Arial Bold Italics"/>
              </a:rPr>
              <a:t>(18</a:t>
            </a:r>
            <a:r>
              <a:rPr lang="en-US" sz="1829" b="1" i="1">
                <a:solidFill>
                  <a:srgbClr val="000000"/>
                </a:solidFill>
                <a:latin typeface="Arial Bold Italics"/>
                <a:ea typeface="Arial Bold Italics"/>
                <a:cs typeface="Arial Bold Italics"/>
                <a:sym typeface="Arial Bold Italics"/>
              </a:rPr>
              <a:t> </a:t>
            </a:r>
            <a:r>
              <a:rPr lang="en-US" sz="1829" b="1" i="1">
                <a:solidFill>
                  <a:srgbClr val="7F7F7F"/>
                </a:solidFill>
                <a:latin typeface="Arial Bold Italics"/>
                <a:ea typeface="Arial Bold Italics"/>
                <a:cs typeface="Arial Bold Italics"/>
                <a:sym typeface="Arial Bold Italics"/>
              </a:rPr>
              <a:t>credits)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D0023204BDAA4FA2D210D54E018AB0" ma:contentTypeVersion="3" ma:contentTypeDescription="Create a new document." ma:contentTypeScope="" ma:versionID="fd2cf22abdfde7e18e8c328920eeb7ab">
  <xsd:schema xmlns:xsd="http://www.w3.org/2001/XMLSchema" xmlns:xs="http://www.w3.org/2001/XMLSchema" xmlns:p="http://schemas.microsoft.com/office/2006/metadata/properties" xmlns:ns2="c6a6fb3f-459e-42b8-bae3-6ea7960e4cc8" targetNamespace="http://schemas.microsoft.com/office/2006/metadata/properties" ma:root="true" ma:fieldsID="9b511a5f9f65ae1595f90ee1a8a94c28" ns2:_="">
    <xsd:import namespace="c6a6fb3f-459e-42b8-bae3-6ea7960e4cc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a6fb3f-459e-42b8-bae3-6ea7960e4c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848C2B-4520-42E9-835D-370B114783E0}"/>
</file>

<file path=customXml/itemProps2.xml><?xml version="1.0" encoding="utf-8"?>
<ds:datastoreItem xmlns:ds="http://schemas.openxmlformats.org/officeDocument/2006/customXml" ds:itemID="{CED1002E-DB68-43E5-92E0-D06A67CD9708}"/>
</file>

<file path=customXml/itemProps3.xml><?xml version="1.0" encoding="utf-8"?>
<ds:datastoreItem xmlns:ds="http://schemas.openxmlformats.org/officeDocument/2006/customXml" ds:itemID="{F7FDE34C-9CE9-4B53-9CA9-B5543B9C70F9}"/>
</file>

<file path=docProps/app.xml><?xml version="1.0" encoding="utf-8"?>
<Properties xmlns="http://schemas.openxmlformats.org/officeDocument/2006/extended-properties" xmlns:vt="http://schemas.openxmlformats.org/officeDocument/2006/docPropsVTypes">
  <TotalTime>1</TotalTime>
  <Words>1498</Words>
  <Application>Microsoft Office PowerPoint</Application>
  <PresentationFormat>Custom</PresentationFormat>
  <Paragraphs>221</Paragraphs>
  <Slides>30</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Calibri</vt:lpstr>
      <vt:lpstr>Calibri (MS) Bold</vt:lpstr>
      <vt:lpstr>Arial Italics</vt:lpstr>
      <vt:lpstr>Calibri (MS) Bold Italics</vt:lpstr>
      <vt:lpstr>Arial Bold Italics</vt:lpstr>
      <vt:lpstr>Arial Bold</vt:lpstr>
      <vt:lpstr>Calibri (MS)</vt:lpstr>
      <vt:lpstr>Work Sans Bold</vt:lpstr>
      <vt:lpstr>Work Sans</vt:lpstr>
      <vt:lpstr>Arial</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6224</dc:title>
  <cp:lastModifiedBy>Yan Louie</cp:lastModifiedBy>
  <cp:revision>2</cp:revision>
  <dcterms:created xsi:type="dcterms:W3CDTF">2006-08-16T00:00:00Z</dcterms:created>
  <dcterms:modified xsi:type="dcterms:W3CDTF">2026-07-14T09:54:16Z</dcterms:modified>
  <dc:identifier>DAHPUXqMPV0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0x01010069D0023204BDAA4FA2D210D54E018AB0</vt:lpwstr>
  </property>
</Properties>
</file>